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80"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8" r:id="rId24"/>
    <p:sldId id="279" r:id="rId25"/>
  </p:sldIdLst>
  <p:sldSz cx="12192000" cy="6858000"/>
  <p:notesSz cx="6858000" cy="9144000"/>
  <p:defaultTextStyle>
    <a:defPPr>
      <a:defRPr lang="en-US"/>
    </a:defPPr>
    <a:lvl1pPr marL="0" indent="0" algn="l" defTabSz="914400">
      <a:defRPr sz="1800" kern="1200">
        <a:solidFill>
          <a:schemeClr val="tx1"/>
        </a:solidFill>
        <a:latin typeface="+mn-lt"/>
        <a:ea typeface="+mn-ea"/>
        <a:cs typeface="+mn-cs"/>
      </a:defRPr>
    </a:lvl1pPr>
    <a:lvl2pPr marL="457200" indent="0" algn="l" defTabSz="914400">
      <a:defRPr sz="1800" kern="1200">
        <a:solidFill>
          <a:schemeClr val="tx1"/>
        </a:solidFill>
        <a:latin typeface="+mn-lt"/>
        <a:ea typeface="+mn-ea"/>
        <a:cs typeface="+mn-cs"/>
      </a:defRPr>
    </a:lvl2pPr>
    <a:lvl3pPr marL="914400" indent="0" algn="l" defTabSz="914400">
      <a:defRPr sz="1800" kern="1200">
        <a:solidFill>
          <a:schemeClr val="tx1"/>
        </a:solidFill>
        <a:latin typeface="+mn-lt"/>
        <a:ea typeface="+mn-ea"/>
        <a:cs typeface="+mn-cs"/>
      </a:defRPr>
    </a:lvl3pPr>
    <a:lvl4pPr marL="1371600" indent="0" algn="l" defTabSz="914400">
      <a:defRPr sz="1800" kern="1200">
        <a:solidFill>
          <a:schemeClr val="tx1"/>
        </a:solidFill>
        <a:latin typeface="+mn-lt"/>
        <a:ea typeface="+mn-ea"/>
        <a:cs typeface="+mn-cs"/>
      </a:defRPr>
    </a:lvl4pPr>
    <a:lvl5pPr marL="1828800" indent="0" algn="l" defTabSz="914400">
      <a:defRPr sz="1800" kern="1200">
        <a:solidFill>
          <a:schemeClr val="tx1"/>
        </a:solidFill>
        <a:latin typeface="+mn-lt"/>
        <a:ea typeface="+mn-ea"/>
        <a:cs typeface="+mn-cs"/>
      </a:defRPr>
    </a:lvl5pPr>
    <a:lvl6pPr marL="2286000" indent="0" algn="l" defTabSz="914400">
      <a:defRPr sz="1800" kern="1200">
        <a:solidFill>
          <a:schemeClr val="tx1"/>
        </a:solidFill>
        <a:latin typeface="+mn-lt"/>
        <a:ea typeface="+mn-ea"/>
        <a:cs typeface="+mn-cs"/>
      </a:defRPr>
    </a:lvl6pPr>
    <a:lvl7pPr marL="2743200" indent="0" algn="l" defTabSz="914400">
      <a:defRPr sz="1800" kern="1200">
        <a:solidFill>
          <a:schemeClr val="tx1"/>
        </a:solidFill>
        <a:latin typeface="+mn-lt"/>
        <a:ea typeface="+mn-ea"/>
        <a:cs typeface="+mn-cs"/>
      </a:defRPr>
    </a:lvl7pPr>
    <a:lvl8pPr marL="3200400" indent="0" algn="l" defTabSz="914400">
      <a:defRPr sz="1800" kern="1200">
        <a:solidFill>
          <a:schemeClr val="tx1"/>
        </a:solidFill>
        <a:latin typeface="+mn-lt"/>
        <a:ea typeface="+mn-ea"/>
        <a:cs typeface="+mn-cs"/>
      </a:defRPr>
    </a:lvl8pPr>
    <a:lvl9pPr marL="3657600" indent="0" algn="l" defTabSz="914400">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14"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n Rimmer" userId="2927477b-2d55-4e8f-b806-259da8df31b9" providerId="ADAL" clId="{72A7E278-B75C-4D39-B6C1-96F7D18AB2BB}"/>
    <pc:docChg chg="undo custSel addSld modSld modNotesMaster">
      <pc:chgData name="John Rimmer" userId="2927477b-2d55-4e8f-b806-259da8df31b9" providerId="ADAL" clId="{72A7E278-B75C-4D39-B6C1-96F7D18AB2BB}" dt="2026-10-21T18:26:19.010" v="1200" actId="1076"/>
      <pc:docMkLst>
        <pc:docMk/>
      </pc:docMkLst>
      <pc:sldChg chg="modSp mod modNotes">
        <pc:chgData name="John Rimmer" userId="2927477b-2d55-4e8f-b806-259da8df31b9" providerId="ADAL" clId="{72A7E278-B75C-4D39-B6C1-96F7D18AB2BB}" dt="2026-10-21T18:20:40.594" v="1178" actId="26606"/>
        <pc:sldMkLst>
          <pc:docMk/>
          <pc:sldMk cId="1349116397" sldId="256"/>
        </pc:sldMkLst>
        <pc:spChg chg="mod">
          <ac:chgData name="John Rimmer" userId="2927477b-2d55-4e8f-b806-259da8df31b9" providerId="ADAL" clId="{72A7E278-B75C-4D39-B6C1-96F7D18AB2BB}" dt="2026-10-21T18:19:39.760" v="1177" actId="26606"/>
          <ac:spMkLst>
            <pc:docMk/>
            <pc:sldMk cId="1349116397" sldId="256"/>
            <ac:spMk id="6" creationId="{ADFC099E-0E8F-46A0-ACB6-7A70F9429E8D}"/>
          </ac:spMkLst>
        </pc:spChg>
      </pc:sldChg>
      <pc:sldChg chg="delSp modSp mod modNotes">
        <pc:chgData name="John Rimmer" userId="2927477b-2d55-4e8f-b806-259da8df31b9" providerId="ADAL" clId="{72A7E278-B75C-4D39-B6C1-96F7D18AB2BB}" dt="2026-10-21T18:20:40.594" v="1178" actId="26606"/>
        <pc:sldMkLst>
          <pc:docMk/>
          <pc:sldMk cId="1427818379" sldId="257"/>
        </pc:sldMkLst>
        <pc:spChg chg="mod">
          <ac:chgData name="John Rimmer" userId="2927477b-2d55-4e8f-b806-259da8df31b9" providerId="ADAL" clId="{72A7E278-B75C-4D39-B6C1-96F7D18AB2BB}" dt="2026-10-21T18:19:39.760" v="1177" actId="26606"/>
          <ac:spMkLst>
            <pc:docMk/>
            <pc:sldMk cId="1427818379" sldId="257"/>
            <ac:spMk id="4" creationId="{8DE15E25-F991-4AA3-B95A-6B2109B99623}"/>
          </ac:spMkLst>
        </pc:spChg>
      </pc:sldChg>
      <pc:sldChg chg="delSp modSp mod modNotes">
        <pc:chgData name="John Rimmer" userId="2927477b-2d55-4e8f-b806-259da8df31b9" providerId="ADAL" clId="{72A7E278-B75C-4D39-B6C1-96F7D18AB2BB}" dt="2026-10-21T18:20:40.594" v="1178" actId="26606"/>
        <pc:sldMkLst>
          <pc:docMk/>
          <pc:sldMk cId="713509983" sldId="258"/>
        </pc:sldMkLst>
        <pc:spChg chg="mod">
          <ac:chgData name="John Rimmer" userId="2927477b-2d55-4e8f-b806-259da8df31b9" providerId="ADAL" clId="{72A7E278-B75C-4D39-B6C1-96F7D18AB2BB}" dt="2026-10-21T18:19:39.760" v="1177" actId="26606"/>
          <ac:spMkLst>
            <pc:docMk/>
            <pc:sldMk cId="713509983" sldId="258"/>
            <ac:spMk id="4" creationId="{10699A26-A0DC-479D-AEBD-EFF1E8885843}"/>
          </ac:spMkLst>
        </pc:spChg>
        <pc:spChg chg="mod">
          <ac:chgData name="John Rimmer" userId="2927477b-2d55-4e8f-b806-259da8df31b9" providerId="ADAL" clId="{72A7E278-B75C-4D39-B6C1-96F7D18AB2BB}" dt="2026-10-21T18:19:39.760" v="1177" actId="26606"/>
          <ac:spMkLst>
            <pc:docMk/>
            <pc:sldMk cId="713509983" sldId="258"/>
            <ac:spMk id="6" creationId="{ADAF9F77-EEC7-4FE1-9601-8ECFEEDFCB52}"/>
          </ac:spMkLst>
        </pc:spChg>
      </pc:sldChg>
      <pc:sldChg chg="delSp modSp mod modNotes">
        <pc:chgData name="John Rimmer" userId="2927477b-2d55-4e8f-b806-259da8df31b9" providerId="ADAL" clId="{72A7E278-B75C-4D39-B6C1-96F7D18AB2BB}" dt="2026-10-21T18:20:40.594" v="1178" actId="26606"/>
        <pc:sldMkLst>
          <pc:docMk/>
          <pc:sldMk cId="1412341334" sldId="259"/>
        </pc:sldMkLst>
        <pc:spChg chg="mod">
          <ac:chgData name="John Rimmer" userId="2927477b-2d55-4e8f-b806-259da8df31b9" providerId="ADAL" clId="{72A7E278-B75C-4D39-B6C1-96F7D18AB2BB}" dt="2026-10-21T18:19:39.760" v="1177" actId="26606"/>
          <ac:spMkLst>
            <pc:docMk/>
            <pc:sldMk cId="1412341334" sldId="259"/>
            <ac:spMk id="4" creationId="{4ED9BC07-887B-41D5-9B7A-178939D809DF}"/>
          </ac:spMkLst>
        </pc:spChg>
      </pc:sldChg>
      <pc:sldChg chg="delSp modSp mod modNotes">
        <pc:chgData name="John Rimmer" userId="2927477b-2d55-4e8f-b806-259da8df31b9" providerId="ADAL" clId="{72A7E278-B75C-4D39-B6C1-96F7D18AB2BB}" dt="2026-10-21T18:20:40.594" v="1178" actId="26606"/>
        <pc:sldMkLst>
          <pc:docMk/>
          <pc:sldMk cId="2013662732" sldId="260"/>
        </pc:sldMkLst>
        <pc:spChg chg="mod">
          <ac:chgData name="John Rimmer" userId="2927477b-2d55-4e8f-b806-259da8df31b9" providerId="ADAL" clId="{72A7E278-B75C-4D39-B6C1-96F7D18AB2BB}" dt="2026-10-21T18:19:39.760" v="1177" actId="26606"/>
          <ac:spMkLst>
            <pc:docMk/>
            <pc:sldMk cId="2013662732" sldId="260"/>
            <ac:spMk id="2" creationId="{65362CCD-014D-411A-AD3A-A23A479356D1}"/>
          </ac:spMkLst>
        </pc:spChg>
        <pc:spChg chg="mod">
          <ac:chgData name="John Rimmer" userId="2927477b-2d55-4e8f-b806-259da8df31b9" providerId="ADAL" clId="{72A7E278-B75C-4D39-B6C1-96F7D18AB2BB}" dt="2026-10-21T18:19:39.760" v="1177" actId="26606"/>
          <ac:spMkLst>
            <pc:docMk/>
            <pc:sldMk cId="2013662732" sldId="260"/>
            <ac:spMk id="4" creationId="{989139AA-7D48-4AB1-A4F7-EB1203C5AA3C}"/>
          </ac:spMkLst>
        </pc:spChg>
        <pc:spChg chg="mod">
          <ac:chgData name="John Rimmer" userId="2927477b-2d55-4e8f-b806-259da8df31b9" providerId="ADAL" clId="{72A7E278-B75C-4D39-B6C1-96F7D18AB2BB}" dt="2026-10-21T18:19:39.760" v="1177" actId="26606"/>
          <ac:spMkLst>
            <pc:docMk/>
            <pc:sldMk cId="2013662732" sldId="260"/>
            <ac:spMk id="7" creationId="{CF9BD9F1-2CDD-494A-90B8-350EA615BAEB}"/>
          </ac:spMkLst>
        </pc:spChg>
        <pc:spChg chg="mod">
          <ac:chgData name="John Rimmer" userId="2927477b-2d55-4e8f-b806-259da8df31b9" providerId="ADAL" clId="{72A7E278-B75C-4D39-B6C1-96F7D18AB2BB}" dt="2026-10-21T18:19:39.760" v="1177" actId="26606"/>
          <ac:spMkLst>
            <pc:docMk/>
            <pc:sldMk cId="2013662732" sldId="260"/>
            <ac:spMk id="8" creationId="{4AA32898-AB24-4DD1-B4AE-A91A4805D4F1}"/>
          </ac:spMkLst>
        </pc:spChg>
        <pc:spChg chg="mod">
          <ac:chgData name="John Rimmer" userId="2927477b-2d55-4e8f-b806-259da8df31b9" providerId="ADAL" clId="{72A7E278-B75C-4D39-B6C1-96F7D18AB2BB}" dt="2026-10-21T18:19:39.760" v="1177" actId="26606"/>
          <ac:spMkLst>
            <pc:docMk/>
            <pc:sldMk cId="2013662732" sldId="260"/>
            <ac:spMk id="10" creationId="{25D1CB9C-9C38-4A36-9876-E4199A1B57CE}"/>
          </ac:spMkLst>
        </pc:spChg>
        <pc:spChg chg="mod">
          <ac:chgData name="John Rimmer" userId="2927477b-2d55-4e8f-b806-259da8df31b9" providerId="ADAL" clId="{72A7E278-B75C-4D39-B6C1-96F7D18AB2BB}" dt="2026-10-21T18:19:39.760" v="1177" actId="26606"/>
          <ac:spMkLst>
            <pc:docMk/>
            <pc:sldMk cId="2013662732" sldId="260"/>
            <ac:spMk id="11" creationId="{04A6342B-3A70-4276-AE96-15337D18DC5E}"/>
          </ac:spMkLst>
        </pc:spChg>
        <pc:spChg chg="mod">
          <ac:chgData name="John Rimmer" userId="2927477b-2d55-4e8f-b806-259da8df31b9" providerId="ADAL" clId="{72A7E278-B75C-4D39-B6C1-96F7D18AB2BB}" dt="2026-10-21T18:19:39.760" v="1177" actId="26606"/>
          <ac:spMkLst>
            <pc:docMk/>
            <pc:sldMk cId="2013662732" sldId="260"/>
            <ac:spMk id="13" creationId="{84D5B333-D04E-4FD9-8408-074268C44640}"/>
          </ac:spMkLst>
        </pc:spChg>
        <pc:spChg chg="mod">
          <ac:chgData name="John Rimmer" userId="2927477b-2d55-4e8f-b806-259da8df31b9" providerId="ADAL" clId="{72A7E278-B75C-4D39-B6C1-96F7D18AB2BB}" dt="2026-10-21T18:19:39.760" v="1177" actId="26606"/>
          <ac:spMkLst>
            <pc:docMk/>
            <pc:sldMk cId="2013662732" sldId="260"/>
            <ac:spMk id="14" creationId="{8D0307CF-89A2-466D-923A-4C69C72C2163}"/>
          </ac:spMkLst>
        </pc:spChg>
      </pc:sldChg>
      <pc:sldChg chg="delSp modSp mod modNotes">
        <pc:chgData name="John Rimmer" userId="2927477b-2d55-4e8f-b806-259da8df31b9" providerId="ADAL" clId="{72A7E278-B75C-4D39-B6C1-96F7D18AB2BB}" dt="2026-10-21T18:20:40.594" v="1178" actId="26606"/>
        <pc:sldMkLst>
          <pc:docMk/>
          <pc:sldMk cId="1776867978" sldId="261"/>
        </pc:sldMkLst>
        <pc:spChg chg="mod">
          <ac:chgData name="John Rimmer" userId="2927477b-2d55-4e8f-b806-259da8df31b9" providerId="ADAL" clId="{72A7E278-B75C-4D39-B6C1-96F7D18AB2BB}" dt="2026-10-21T18:19:39.760" v="1177" actId="26606"/>
          <ac:spMkLst>
            <pc:docMk/>
            <pc:sldMk cId="1776867978" sldId="261"/>
            <ac:spMk id="2" creationId="{AB119B9C-35C5-4777-9C99-522A82343CAF}"/>
          </ac:spMkLst>
        </pc:spChg>
        <pc:spChg chg="mod">
          <ac:chgData name="John Rimmer" userId="2927477b-2d55-4e8f-b806-259da8df31b9" providerId="ADAL" clId="{72A7E278-B75C-4D39-B6C1-96F7D18AB2BB}" dt="2026-10-21T18:19:39.760" v="1177" actId="26606"/>
          <ac:spMkLst>
            <pc:docMk/>
            <pc:sldMk cId="1776867978" sldId="261"/>
            <ac:spMk id="4" creationId="{17724E48-E632-4B23-B3AC-33BB3B1FC334}"/>
          </ac:spMkLst>
        </pc:spChg>
        <pc:spChg chg="mod">
          <ac:chgData name="John Rimmer" userId="2927477b-2d55-4e8f-b806-259da8df31b9" providerId="ADAL" clId="{72A7E278-B75C-4D39-B6C1-96F7D18AB2BB}" dt="2026-10-21T18:19:39.760" v="1177" actId="26606"/>
          <ac:spMkLst>
            <pc:docMk/>
            <pc:sldMk cId="1776867978" sldId="261"/>
            <ac:spMk id="6" creationId="{286695CE-3BB4-4F80-B912-AA88E5D1565C}"/>
          </ac:spMkLst>
        </pc:spChg>
        <pc:spChg chg="mod">
          <ac:chgData name="John Rimmer" userId="2927477b-2d55-4e8f-b806-259da8df31b9" providerId="ADAL" clId="{72A7E278-B75C-4D39-B6C1-96F7D18AB2BB}" dt="2026-10-21T18:19:39.760" v="1177" actId="26606"/>
          <ac:spMkLst>
            <pc:docMk/>
            <pc:sldMk cId="1776867978" sldId="261"/>
            <ac:spMk id="7" creationId="{11FEE49B-7D21-4C09-B103-37C875FB3C17}"/>
          </ac:spMkLst>
        </pc:spChg>
        <pc:spChg chg="mod">
          <ac:chgData name="John Rimmer" userId="2927477b-2d55-4e8f-b806-259da8df31b9" providerId="ADAL" clId="{72A7E278-B75C-4D39-B6C1-96F7D18AB2BB}" dt="2026-10-21T18:19:39.760" v="1177" actId="26606"/>
          <ac:spMkLst>
            <pc:docMk/>
            <pc:sldMk cId="1776867978" sldId="261"/>
            <ac:spMk id="8" creationId="{6FFE9302-6CFE-4D43-9FA5-260AF836B143}"/>
          </ac:spMkLst>
        </pc:spChg>
        <pc:spChg chg="mod">
          <ac:chgData name="John Rimmer" userId="2927477b-2d55-4e8f-b806-259da8df31b9" providerId="ADAL" clId="{72A7E278-B75C-4D39-B6C1-96F7D18AB2BB}" dt="2026-10-21T18:19:39.760" v="1177" actId="26606"/>
          <ac:spMkLst>
            <pc:docMk/>
            <pc:sldMk cId="1776867978" sldId="261"/>
            <ac:spMk id="9" creationId="{DA8FC3A1-D1DC-4F61-B120-279B7924831C}"/>
          </ac:spMkLst>
        </pc:spChg>
        <pc:spChg chg="del">
          <ac:chgData name="John Rimmer" userId="2927477b-2d55-4e8f-b806-259da8df31b9" providerId="ADAL" clId="{72A7E278-B75C-4D39-B6C1-96F7D18AB2BB}" dt="2026-10-21T18:19:39.760" v="1177" actId="26606"/>
          <ac:spMkLst>
            <pc:docMk/>
            <pc:sldMk cId="1776867978" sldId="261"/>
            <ac:spMk id="10" creationId="{88377100-4C5A-4A30-9FA0-7EEF6816AE11}"/>
          </ac:spMkLst>
        </pc:spChg>
        <pc:spChg chg="del">
          <ac:chgData name="John Rimmer" userId="2927477b-2d55-4e8f-b806-259da8df31b9" providerId="ADAL" clId="{72A7E278-B75C-4D39-B6C1-96F7D18AB2BB}" dt="2026-10-21T18:19:39.760" v="1177" actId="26606"/>
          <ac:spMkLst>
            <pc:docMk/>
            <pc:sldMk cId="1776867978" sldId="261"/>
            <ac:spMk id="11" creationId="{0160E127-BEAB-4401-BF21-6E24E85A86EF}"/>
          </ac:spMkLst>
        </pc:spChg>
        <pc:spChg chg="mod">
          <ac:chgData name="John Rimmer" userId="2927477b-2d55-4e8f-b806-259da8df31b9" providerId="ADAL" clId="{72A7E278-B75C-4D39-B6C1-96F7D18AB2BB}" dt="2026-10-21T18:19:39.760" v="1177" actId="26606"/>
          <ac:spMkLst>
            <pc:docMk/>
            <pc:sldMk cId="1776867978" sldId="261"/>
            <ac:spMk id="12" creationId="{00B76084-550A-480E-A946-BB45B90E8201}"/>
          </ac:spMkLst>
        </pc:spChg>
        <pc:spChg chg="mod">
          <ac:chgData name="John Rimmer" userId="2927477b-2d55-4e8f-b806-259da8df31b9" providerId="ADAL" clId="{72A7E278-B75C-4D39-B6C1-96F7D18AB2BB}" dt="2026-10-21T18:19:39.760" v="1177" actId="26606"/>
          <ac:spMkLst>
            <pc:docMk/>
            <pc:sldMk cId="1776867978" sldId="261"/>
            <ac:spMk id="13" creationId="{F128B701-4BD2-4D3B-94AF-93F7CE2B32F4}"/>
          </ac:spMkLst>
        </pc:spChg>
      </pc:sldChg>
      <pc:sldChg chg="delSp modSp mod modNotes">
        <pc:chgData name="John Rimmer" userId="2927477b-2d55-4e8f-b806-259da8df31b9" providerId="ADAL" clId="{72A7E278-B75C-4D39-B6C1-96F7D18AB2BB}" dt="2026-10-21T18:20:40.594" v="1178" actId="26606"/>
        <pc:sldMkLst>
          <pc:docMk/>
          <pc:sldMk cId="976683607" sldId="262"/>
        </pc:sldMkLst>
        <pc:spChg chg="mod">
          <ac:chgData name="John Rimmer" userId="2927477b-2d55-4e8f-b806-259da8df31b9" providerId="ADAL" clId="{72A7E278-B75C-4D39-B6C1-96F7D18AB2BB}" dt="2026-10-21T18:19:39.760" v="1177" actId="26606"/>
          <ac:spMkLst>
            <pc:docMk/>
            <pc:sldMk cId="976683607" sldId="262"/>
            <ac:spMk id="4" creationId="{B2768FB0-BEEC-473D-BF1F-97CAE1C51758}"/>
          </ac:spMkLst>
        </pc:spChg>
      </pc:sldChg>
      <pc:sldChg chg="delSp modSp mod modNotes">
        <pc:chgData name="John Rimmer" userId="2927477b-2d55-4e8f-b806-259da8df31b9" providerId="ADAL" clId="{72A7E278-B75C-4D39-B6C1-96F7D18AB2BB}" dt="2026-10-21T18:20:40.594" v="1178" actId="26606"/>
        <pc:sldMkLst>
          <pc:docMk/>
          <pc:sldMk cId="856505537" sldId="263"/>
        </pc:sldMkLst>
        <pc:spChg chg="mod">
          <ac:chgData name="John Rimmer" userId="2927477b-2d55-4e8f-b806-259da8df31b9" providerId="ADAL" clId="{72A7E278-B75C-4D39-B6C1-96F7D18AB2BB}" dt="2026-10-21T18:19:39.760" v="1177" actId="26606"/>
          <ac:spMkLst>
            <pc:docMk/>
            <pc:sldMk cId="856505537" sldId="263"/>
            <ac:spMk id="4" creationId="{7C16F94B-49C3-4704-B047-69C9E7596BF8}"/>
          </ac:spMkLst>
        </pc:spChg>
      </pc:sldChg>
      <pc:sldChg chg="delSp modSp mod modNotes">
        <pc:chgData name="John Rimmer" userId="2927477b-2d55-4e8f-b806-259da8df31b9" providerId="ADAL" clId="{72A7E278-B75C-4D39-B6C1-96F7D18AB2BB}" dt="2026-10-21T18:20:40.594" v="1178" actId="26606"/>
        <pc:sldMkLst>
          <pc:docMk/>
          <pc:sldMk cId="1602531244" sldId="264"/>
        </pc:sldMkLst>
        <pc:spChg chg="mod">
          <ac:chgData name="John Rimmer" userId="2927477b-2d55-4e8f-b806-259da8df31b9" providerId="ADAL" clId="{72A7E278-B75C-4D39-B6C1-96F7D18AB2BB}" dt="2026-10-21T18:19:39.760" v="1177" actId="26606"/>
          <ac:spMkLst>
            <pc:docMk/>
            <pc:sldMk cId="1602531244" sldId="264"/>
            <ac:spMk id="4" creationId="{E7CB8831-584A-4E28-93B5-C0CCF5C62829}"/>
          </ac:spMkLst>
        </pc:spChg>
        <pc:spChg chg="mod">
          <ac:chgData name="John Rimmer" userId="2927477b-2d55-4e8f-b806-259da8df31b9" providerId="ADAL" clId="{72A7E278-B75C-4D39-B6C1-96F7D18AB2BB}" dt="2026-10-21T18:19:39.760" v="1177" actId="26606"/>
          <ac:spMkLst>
            <pc:docMk/>
            <pc:sldMk cId="1602531244" sldId="264"/>
            <ac:spMk id="9" creationId="{618207AA-3913-487A-B9F6-86C0660AE3AC}"/>
          </ac:spMkLst>
        </pc:spChg>
        <pc:spChg chg="mod">
          <ac:chgData name="John Rimmer" userId="2927477b-2d55-4e8f-b806-259da8df31b9" providerId="ADAL" clId="{72A7E278-B75C-4D39-B6C1-96F7D18AB2BB}" dt="2026-10-21T18:19:39.760" v="1177" actId="26606"/>
          <ac:spMkLst>
            <pc:docMk/>
            <pc:sldMk cId="1602531244" sldId="264"/>
            <ac:spMk id="13" creationId="{BD67EAAF-218D-4B28-A4FB-CEC565F45C1F}"/>
          </ac:spMkLst>
        </pc:spChg>
        <pc:spChg chg="mod">
          <ac:chgData name="John Rimmer" userId="2927477b-2d55-4e8f-b806-259da8df31b9" providerId="ADAL" clId="{72A7E278-B75C-4D39-B6C1-96F7D18AB2BB}" dt="2026-10-21T18:19:39.760" v="1177" actId="26606"/>
          <ac:spMkLst>
            <pc:docMk/>
            <pc:sldMk cId="1602531244" sldId="264"/>
            <ac:spMk id="17" creationId="{D5211A7D-3CEC-44C2-AE69-012DB0774C21}"/>
          </ac:spMkLst>
        </pc:spChg>
        <pc:spChg chg="mod">
          <ac:chgData name="John Rimmer" userId="2927477b-2d55-4e8f-b806-259da8df31b9" providerId="ADAL" clId="{72A7E278-B75C-4D39-B6C1-96F7D18AB2BB}" dt="2026-10-21T18:19:39.760" v="1177" actId="26606"/>
          <ac:spMkLst>
            <pc:docMk/>
            <pc:sldMk cId="1602531244" sldId="264"/>
            <ac:spMk id="21" creationId="{7458A0CA-C0B2-44C2-9B36-8FBD6CA063FD}"/>
          </ac:spMkLst>
        </pc:spChg>
      </pc:sldChg>
      <pc:sldChg chg="delSp modSp mod modNotes">
        <pc:chgData name="John Rimmer" userId="2927477b-2d55-4e8f-b806-259da8df31b9" providerId="ADAL" clId="{72A7E278-B75C-4D39-B6C1-96F7D18AB2BB}" dt="2026-10-21T18:20:40.594" v="1178" actId="26606"/>
        <pc:sldMkLst>
          <pc:docMk/>
          <pc:sldMk cId="1608525670" sldId="265"/>
        </pc:sldMkLst>
        <pc:spChg chg="mod">
          <ac:chgData name="John Rimmer" userId="2927477b-2d55-4e8f-b806-259da8df31b9" providerId="ADAL" clId="{72A7E278-B75C-4D39-B6C1-96F7D18AB2BB}" dt="2026-10-21T18:19:39.760" v="1177" actId="26606"/>
          <ac:spMkLst>
            <pc:docMk/>
            <pc:sldMk cId="1608525670" sldId="265"/>
            <ac:spMk id="4" creationId="{765C2A22-6EFA-41E7-AA5D-41208CB9AB04}"/>
          </ac:spMkLst>
        </pc:spChg>
      </pc:sldChg>
      <pc:sldChg chg="delSp modSp mod modNotes">
        <pc:chgData name="John Rimmer" userId="2927477b-2d55-4e8f-b806-259da8df31b9" providerId="ADAL" clId="{72A7E278-B75C-4D39-B6C1-96F7D18AB2BB}" dt="2026-10-21T18:20:40.594" v="1178" actId="26606"/>
        <pc:sldMkLst>
          <pc:docMk/>
          <pc:sldMk cId="982253685" sldId="266"/>
        </pc:sldMkLst>
        <pc:spChg chg="mod">
          <ac:chgData name="John Rimmer" userId="2927477b-2d55-4e8f-b806-259da8df31b9" providerId="ADAL" clId="{72A7E278-B75C-4D39-B6C1-96F7D18AB2BB}" dt="2026-10-21T18:19:39.760" v="1177" actId="26606"/>
          <ac:spMkLst>
            <pc:docMk/>
            <pc:sldMk cId="982253685" sldId="266"/>
            <ac:spMk id="4" creationId="{A969BEF5-8AD2-488F-AE3E-32E51CF85703}"/>
          </ac:spMkLst>
        </pc:spChg>
      </pc:sldChg>
      <pc:sldChg chg="delSp modSp mod modNotes">
        <pc:chgData name="John Rimmer" userId="2927477b-2d55-4e8f-b806-259da8df31b9" providerId="ADAL" clId="{72A7E278-B75C-4D39-B6C1-96F7D18AB2BB}" dt="2026-10-21T18:20:40.594" v="1178" actId="26606"/>
        <pc:sldMkLst>
          <pc:docMk/>
          <pc:sldMk cId="601970060" sldId="267"/>
        </pc:sldMkLst>
        <pc:spChg chg="mod">
          <ac:chgData name="John Rimmer" userId="2927477b-2d55-4e8f-b806-259da8df31b9" providerId="ADAL" clId="{72A7E278-B75C-4D39-B6C1-96F7D18AB2BB}" dt="2026-10-21T18:19:39.760" v="1177" actId="26606"/>
          <ac:spMkLst>
            <pc:docMk/>
            <pc:sldMk cId="601970060" sldId="267"/>
            <ac:spMk id="4" creationId="{91819665-62D9-4C95-B538-678E7AE405A2}"/>
          </ac:spMkLst>
        </pc:spChg>
      </pc:sldChg>
      <pc:sldChg chg="delSp modSp mod modNotes">
        <pc:chgData name="John Rimmer" userId="2927477b-2d55-4e8f-b806-259da8df31b9" providerId="ADAL" clId="{72A7E278-B75C-4D39-B6C1-96F7D18AB2BB}" dt="2026-10-21T18:20:40.594" v="1178" actId="26606"/>
        <pc:sldMkLst>
          <pc:docMk/>
          <pc:sldMk cId="1873193708" sldId="268"/>
        </pc:sldMkLst>
        <pc:spChg chg="mod">
          <ac:chgData name="John Rimmer" userId="2927477b-2d55-4e8f-b806-259da8df31b9" providerId="ADAL" clId="{72A7E278-B75C-4D39-B6C1-96F7D18AB2BB}" dt="2026-10-21T18:19:39.760" v="1177" actId="26606"/>
          <ac:spMkLst>
            <pc:docMk/>
            <pc:sldMk cId="1873193708" sldId="268"/>
            <ac:spMk id="7" creationId="{8D2DC5BC-D700-46CF-A0B0-0724B07BEA30}"/>
          </ac:spMkLst>
        </pc:spChg>
      </pc:sldChg>
      <pc:sldChg chg="delSp modSp mod modNotes">
        <pc:chgData name="John Rimmer" userId="2927477b-2d55-4e8f-b806-259da8df31b9" providerId="ADAL" clId="{72A7E278-B75C-4D39-B6C1-96F7D18AB2BB}" dt="2026-10-21T18:20:40.594" v="1178" actId="26606"/>
        <pc:sldMkLst>
          <pc:docMk/>
          <pc:sldMk cId="420104618" sldId="269"/>
        </pc:sldMkLst>
        <pc:spChg chg="mod">
          <ac:chgData name="John Rimmer" userId="2927477b-2d55-4e8f-b806-259da8df31b9" providerId="ADAL" clId="{72A7E278-B75C-4D39-B6C1-96F7D18AB2BB}" dt="2026-10-21T18:19:39.760" v="1177" actId="26606"/>
          <ac:spMkLst>
            <pc:docMk/>
            <pc:sldMk cId="420104618" sldId="269"/>
            <ac:spMk id="4" creationId="{285ACC56-DBD6-4EAA-BAF2-8A00393284A6}"/>
          </ac:spMkLst>
        </pc:spChg>
      </pc:sldChg>
      <pc:sldChg chg="delSp modSp mod modNotes">
        <pc:chgData name="John Rimmer" userId="2927477b-2d55-4e8f-b806-259da8df31b9" providerId="ADAL" clId="{72A7E278-B75C-4D39-B6C1-96F7D18AB2BB}" dt="2026-10-21T18:20:40.594" v="1178" actId="26606"/>
        <pc:sldMkLst>
          <pc:docMk/>
          <pc:sldMk cId="793925555" sldId="270"/>
        </pc:sldMkLst>
        <pc:spChg chg="mod">
          <ac:chgData name="John Rimmer" userId="2927477b-2d55-4e8f-b806-259da8df31b9" providerId="ADAL" clId="{72A7E278-B75C-4D39-B6C1-96F7D18AB2BB}" dt="2026-10-21T18:19:39.760" v="1177" actId="26606"/>
          <ac:spMkLst>
            <pc:docMk/>
            <pc:sldMk cId="793925555" sldId="270"/>
            <ac:spMk id="4" creationId="{B726CD95-6F9B-4A5C-B1C2-DA2821730485}"/>
          </ac:spMkLst>
        </pc:spChg>
      </pc:sldChg>
      <pc:sldChg chg="delSp modSp mod modNotes">
        <pc:chgData name="John Rimmer" userId="2927477b-2d55-4e8f-b806-259da8df31b9" providerId="ADAL" clId="{72A7E278-B75C-4D39-B6C1-96F7D18AB2BB}" dt="2026-10-21T18:20:40.594" v="1178" actId="26606"/>
        <pc:sldMkLst>
          <pc:docMk/>
          <pc:sldMk cId="1637527014" sldId="271"/>
        </pc:sldMkLst>
        <pc:spChg chg="mod">
          <ac:chgData name="John Rimmer" userId="2927477b-2d55-4e8f-b806-259da8df31b9" providerId="ADAL" clId="{72A7E278-B75C-4D39-B6C1-96F7D18AB2BB}" dt="2026-10-21T18:19:39.760" v="1177" actId="26606"/>
          <ac:spMkLst>
            <pc:docMk/>
            <pc:sldMk cId="1637527014" sldId="271"/>
            <ac:spMk id="4" creationId="{9D02DA26-4B9F-4ED1-8A0E-E99DEA0A0C29}"/>
          </ac:spMkLst>
        </pc:spChg>
      </pc:sldChg>
      <pc:sldChg chg="delSp modSp mod modNotes">
        <pc:chgData name="John Rimmer" userId="2927477b-2d55-4e8f-b806-259da8df31b9" providerId="ADAL" clId="{72A7E278-B75C-4D39-B6C1-96F7D18AB2BB}" dt="2026-10-21T18:20:40.594" v="1178" actId="26606"/>
        <pc:sldMkLst>
          <pc:docMk/>
          <pc:sldMk cId="519547698" sldId="272"/>
        </pc:sldMkLst>
        <pc:spChg chg="mod">
          <ac:chgData name="John Rimmer" userId="2927477b-2d55-4e8f-b806-259da8df31b9" providerId="ADAL" clId="{72A7E278-B75C-4D39-B6C1-96F7D18AB2BB}" dt="2026-10-21T18:19:39.760" v="1177" actId="26606"/>
          <ac:spMkLst>
            <pc:docMk/>
            <pc:sldMk cId="519547698" sldId="272"/>
            <ac:spMk id="4" creationId="{497AD3EB-21CE-448B-934C-271506D34E7F}"/>
          </ac:spMkLst>
        </pc:spChg>
      </pc:sldChg>
      <pc:sldChg chg="delSp modSp mod modNotes">
        <pc:chgData name="John Rimmer" userId="2927477b-2d55-4e8f-b806-259da8df31b9" providerId="ADAL" clId="{72A7E278-B75C-4D39-B6C1-96F7D18AB2BB}" dt="2026-10-21T18:20:40.594" v="1178" actId="26606"/>
        <pc:sldMkLst>
          <pc:docMk/>
          <pc:sldMk cId="880515989" sldId="273"/>
        </pc:sldMkLst>
        <pc:spChg chg="mod">
          <ac:chgData name="John Rimmer" userId="2927477b-2d55-4e8f-b806-259da8df31b9" providerId="ADAL" clId="{72A7E278-B75C-4D39-B6C1-96F7D18AB2BB}" dt="2026-10-21T18:19:39.760" v="1177" actId="26606"/>
          <ac:spMkLst>
            <pc:docMk/>
            <pc:sldMk cId="880515989" sldId="273"/>
            <ac:spMk id="4" creationId="{E79027F3-A3BE-4184-AB96-8F270EC9E32B}"/>
          </ac:spMkLst>
        </pc:spChg>
      </pc:sldChg>
      <pc:sldChg chg="delSp modSp mod modNotes">
        <pc:chgData name="John Rimmer" userId="2927477b-2d55-4e8f-b806-259da8df31b9" providerId="ADAL" clId="{72A7E278-B75C-4D39-B6C1-96F7D18AB2BB}" dt="2026-10-21T18:20:40.594" v="1178" actId="26606"/>
        <pc:sldMkLst>
          <pc:docMk/>
          <pc:sldMk cId="556339991" sldId="274"/>
        </pc:sldMkLst>
        <pc:spChg chg="mod">
          <ac:chgData name="John Rimmer" userId="2927477b-2d55-4e8f-b806-259da8df31b9" providerId="ADAL" clId="{72A7E278-B75C-4D39-B6C1-96F7D18AB2BB}" dt="2026-10-21T18:19:39.760" v="1177" actId="26606"/>
          <ac:spMkLst>
            <pc:docMk/>
            <pc:sldMk cId="556339991" sldId="274"/>
            <ac:spMk id="4" creationId="{F48DAFA8-30C7-43A5-A09E-DBB1D4223F1D}"/>
          </ac:spMkLst>
        </pc:spChg>
      </pc:sldChg>
      <pc:sldChg chg="delSp modSp mod modNotes">
        <pc:chgData name="John Rimmer" userId="2927477b-2d55-4e8f-b806-259da8df31b9" providerId="ADAL" clId="{72A7E278-B75C-4D39-B6C1-96F7D18AB2BB}" dt="2026-10-21T18:20:40.594" v="1178" actId="26606"/>
        <pc:sldMkLst>
          <pc:docMk/>
          <pc:sldMk cId="1020083282" sldId="275"/>
        </pc:sldMkLst>
        <pc:spChg chg="mod">
          <ac:chgData name="John Rimmer" userId="2927477b-2d55-4e8f-b806-259da8df31b9" providerId="ADAL" clId="{72A7E278-B75C-4D39-B6C1-96F7D18AB2BB}" dt="2026-10-21T18:19:39.760" v="1177" actId="26606"/>
          <ac:spMkLst>
            <pc:docMk/>
            <pc:sldMk cId="1020083282" sldId="275"/>
            <ac:spMk id="4" creationId="{04E0033D-402E-46F4-BFAF-4533763A5F8A}"/>
          </ac:spMkLst>
        </pc:spChg>
      </pc:sldChg>
      <pc:sldChg chg="delSp modSp mod modNotes">
        <pc:chgData name="John Rimmer" userId="2927477b-2d55-4e8f-b806-259da8df31b9" providerId="ADAL" clId="{72A7E278-B75C-4D39-B6C1-96F7D18AB2BB}" dt="2026-10-21T18:20:40.594" v="1178" actId="26606"/>
        <pc:sldMkLst>
          <pc:docMk/>
          <pc:sldMk cId="1803411692" sldId="276"/>
        </pc:sldMkLst>
        <pc:spChg chg="mod">
          <ac:chgData name="John Rimmer" userId="2927477b-2d55-4e8f-b806-259da8df31b9" providerId="ADAL" clId="{72A7E278-B75C-4D39-B6C1-96F7D18AB2BB}" dt="2026-10-21T18:19:39.760" v="1177" actId="26606"/>
          <ac:spMkLst>
            <pc:docMk/>
            <pc:sldMk cId="1803411692" sldId="276"/>
            <ac:spMk id="4" creationId="{201B75D2-2CBA-4A40-98F6-F932B91CBCCC}"/>
          </ac:spMkLst>
        </pc:spChg>
        <pc:spChg chg="mod">
          <ac:chgData name="John Rimmer" userId="2927477b-2d55-4e8f-b806-259da8df31b9" providerId="ADAL" clId="{72A7E278-B75C-4D39-B6C1-96F7D18AB2BB}" dt="2026-10-21T18:19:39.760" v="1177" actId="26606"/>
          <ac:spMkLst>
            <pc:docMk/>
            <pc:sldMk cId="1803411692" sldId="276"/>
            <ac:spMk id="16" creationId="{E001B1A2-A3D3-415A-A1A7-D52A34180496}"/>
          </ac:spMkLst>
        </pc:spChg>
      </pc:sldChg>
      <pc:sldChg chg="delSp modSp mod modNotes">
        <pc:chgData name="John Rimmer" userId="2927477b-2d55-4e8f-b806-259da8df31b9" providerId="ADAL" clId="{72A7E278-B75C-4D39-B6C1-96F7D18AB2BB}" dt="2026-10-21T18:20:40.594" v="1178" actId="26606"/>
        <pc:sldMkLst>
          <pc:docMk/>
          <pc:sldMk cId="677049924" sldId="278"/>
        </pc:sldMkLst>
        <pc:spChg chg="mod">
          <ac:chgData name="John Rimmer" userId="2927477b-2d55-4e8f-b806-259da8df31b9" providerId="ADAL" clId="{72A7E278-B75C-4D39-B6C1-96F7D18AB2BB}" dt="2026-10-21T18:19:39.760" v="1177" actId="26606"/>
          <ac:spMkLst>
            <pc:docMk/>
            <pc:sldMk cId="677049924" sldId="278"/>
            <ac:spMk id="4" creationId="{A9281903-6A96-4923-9289-D7A1816B4F39}"/>
          </ac:spMkLst>
        </pc:spChg>
      </pc:sldChg>
      <pc:sldChg chg="modSp mod modNotes">
        <pc:chgData name="John Rimmer" userId="2927477b-2d55-4e8f-b806-259da8df31b9" providerId="ADAL" clId="{72A7E278-B75C-4D39-B6C1-96F7D18AB2BB}" dt="2026-10-21T18:20:40.594" v="1178" actId="26606"/>
        <pc:sldMkLst>
          <pc:docMk/>
          <pc:sldMk cId="1698084184" sldId="279"/>
        </pc:sldMkLst>
        <pc:spChg chg="mod">
          <ac:chgData name="John Rimmer" userId="2927477b-2d55-4e8f-b806-259da8df31b9" providerId="ADAL" clId="{72A7E278-B75C-4D39-B6C1-96F7D18AB2BB}" dt="2026-10-21T18:19:39.760" v="1177" actId="26606"/>
          <ac:spMkLst>
            <pc:docMk/>
            <pc:sldMk cId="1698084184" sldId="279"/>
            <ac:spMk id="7" creationId="{EBE09C5B-0E46-4E40-B839-4D8928EBDF7A}"/>
          </ac:spMkLst>
        </pc:spChg>
      </pc:sldChg>
      <pc:sldChg chg="addSp delSp modSp new mod">
        <pc:chgData name="John Rimmer" userId="2927477b-2d55-4e8f-b806-259da8df31b9" providerId="ADAL" clId="{72A7E278-B75C-4D39-B6C1-96F7D18AB2BB}" dt="2026-10-21T18:26:19.010" v="1200" actId="1076"/>
        <pc:sldMkLst>
          <pc:docMk/>
          <pc:sldMk cId="339561836" sldId="280"/>
        </pc:sldMkLst>
        <pc:spChg chg="add mod">
          <ac:chgData name="John Rimmer" userId="2927477b-2d55-4e8f-b806-259da8df31b9" providerId="ADAL" clId="{72A7E278-B75C-4D39-B6C1-96F7D18AB2BB}" dt="2026-10-21T18:26:19.010" v="1200" actId="1076"/>
          <ac:spMkLst>
            <pc:docMk/>
            <pc:sldMk cId="339561836" sldId="280"/>
            <ac:spMk id="2" creationId="{6E6736B1-A7B3-169B-4550-4592C4E1D1D4}"/>
          </ac:spMkLst>
        </pc:spChg>
        <pc:picChg chg="add mod">
          <ac:chgData name="John Rimmer" userId="2927477b-2d55-4e8f-b806-259da8df31b9" providerId="ADAL" clId="{72A7E278-B75C-4D39-B6C1-96F7D18AB2BB}" dt="2026-10-21T18:19:39.760" v="1177" actId="26606"/>
          <ac:picMkLst>
            <pc:docMk/>
            <pc:sldMk cId="339561836" sldId="280"/>
            <ac:picMk id="4" creationId="{21DAB2B8-4D30-E75E-C8EB-99C5F4050D44}"/>
          </ac:picMkLst>
        </pc:picChg>
        <pc:picChg chg="add del mod ord">
          <ac:chgData name="John Rimmer" userId="2927477b-2d55-4e8f-b806-259da8df31b9" providerId="ADAL" clId="{72A7E278-B75C-4D39-B6C1-96F7D18AB2BB}" dt="2026-10-21T18:19:39.760" v="1177" actId="26606"/>
          <ac:picMkLst>
            <pc:docMk/>
            <pc:sldMk cId="339561836" sldId="280"/>
            <ac:picMk id="10" creationId="{F10D0B20-AB2F-305E-8166-155E184834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2966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Open by emphasizing that this discussion begins from strength and stewardship—not crisis.</a:t>
            </a:r>
          </a:p>
          <a:p>
            <a:endParaRPr/>
          </a:p>
          <a:p>
            <a:r>
              <a:t>[Sources]</a:t>
            </a:r>
          </a:p>
          <a:p>
            <a:r>
              <a:t>- OpenAI-generated agricultural image, July 31,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Pause after the opening sentence. Make clear that successful organizations plan before pressure removes their options.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Frame the merger as a member-value decision, not an organizational preference.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each external change directly to service on the farm. Avoid criticizing the past; the point is that the environment has changed.</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Use the </a:t>
            </a:r>
            <a:r>
              <a:rPr lang="en-US"/>
              <a:t>three-cooperative footprint </a:t>
            </a:r>
            <a:r>
              <a:t>to show </a:t>
            </a:r>
            <a:r>
              <a:rPr lang="en-US"/>
              <a:t>that </a:t>
            </a:r>
            <a:r>
              <a:t>the foundation </a:t>
            </a:r>
            <a:r>
              <a:rPr lang="en-US"/>
              <a:t>for regional scale </a:t>
            </a:r>
            <a:r>
              <a:t>already exists.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Explain that the new organization combines resources without erasing the communities, people, and relationships members rely 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values slide. Emphasize that structure may change so the cooperative purpose can endure.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Avoid promising a specific price reduction. Explain the mechanisms through which scale improves the cooperative's negotiating position.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Describe these as categories of opportunity. Actual consolidation decisions require detailed integration planning.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Give local examples only if the facts are final. The principle is that a network can place scarce resources where member demand is highest.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Tie balance-sheet strength to member service: inventory, equipment replacement, seasonal financing, and the ability to withstand difficult years.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is the bridge from efficiency to purpose. Keep the discussion focused on member outcomes.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Reassure members that scale is the support structure behind local service—not a substitute for it.</a:t>
            </a:r>
          </a:p>
          <a:p>
            <a:endParaRPr/>
          </a:p>
          <a:p>
            <a:r>
              <a:t>[Sources]</a:t>
            </a:r>
          </a:p>
          <a:p>
            <a:r>
              <a:t>- OpenAI-generated agricultural image, July 31, 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State the proposed board composition and transition terms here once approved. Do not leave members guessing about representation.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Only make commitments consistent with the final merger agreement, bylaws, and legal advice. Replace general language with exact approved terms before the meeting if available.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Connect organizational scale to retention and recruitment. Members experience this benefit through continuity, expertise, and faster problem-solving.</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Technology is not an optional extra. It is now part of reliable agronomy, customer service, accounting, and risk management.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Agriculture will always be cyclical. The strategic question is whether the organization has the diversity, liquidity, and capacity to manage those cycles.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defines the practical promise. Members should judge success through responsiveness, availability, expertise, and trust.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 honest: integration will involve change. The commitment is that change will be evaluated through member value and service, not convenience alone.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Invite questions. If a detail is not final, say so and commit to answering it before members are asked to decide.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End the argument on stewardship. This is about handing the next generation a cooperative strong enough to serve them.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Close with confidence, then pause. Invite the membership's questions and discussion.</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8C379908-2AA4-42B4-B868-1E2C8B62E592}"/>
              </a:ext>
            </a:extLst>
          </p:cNvPr>
          <p:cNvSpPr>
            <a:spLocks noGrp="1"/>
          </p:cNvSpPr>
          <p:nvPr/>
        </p:nvSpPr>
        <p:spPr>
          <a:xfrm>
            <a:off x="0" y="0"/>
            <a:ext cx="12192000" cy="6858000"/>
          </a:xfrm>
          <a:prstGeom prst="rect">
            <a:avLst/>
          </a:prstGeom>
          <a:solidFill>
            <a:srgbClr val="0D2219">
              <a:alpha val="66667"/>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E0A4FD22-3A01-4E85-A687-DE5F875936C5}"/>
              </a:ext>
            </a:extLst>
          </p:cNvPr>
          <p:cNvSpPr>
            <a:spLocks noGrp="1"/>
          </p:cNvSpPr>
          <p:nvPr/>
        </p:nvSpPr>
        <p:spPr>
          <a:xfrm>
            <a:off x="685800" y="1352550"/>
            <a:ext cx="7239000" cy="1619250"/>
          </a:xfrm>
          <a:prstGeom prst="rect">
            <a:avLst/>
          </a:prstGeom>
          <a:noFill/>
          <a:ln w="0">
            <a:noFill/>
            <a:prstDash val="solid"/>
          </a:ln>
        </p:spPr>
        <p:txBody>
          <a:bodyPr/>
          <a:lstStyle/>
          <a:p>
            <a:pPr algn="l">
              <a:defRPr sz="4350" b="1">
                <a:solidFill>
                  <a:srgbClr val="FFFFFF"/>
                </a:solidFill>
              </a:defRPr>
            </a:pPr>
            <a:r>
              <a:rPr sz="4350" b="1">
                <a:solidFill>
                  <a:srgbClr val="FFFFFF"/>
                </a:solidFill>
              </a:rPr>
              <a:t>BUILDING A STRONGER</a:t>
            </a:r>
          </a:p>
          <a:p>
            <a:pPr algn="l">
              <a:defRPr sz="4350" b="1">
                <a:solidFill>
                  <a:srgbClr val="FFFFFF"/>
                </a:solidFill>
              </a:defRPr>
            </a:pPr>
            <a:r>
              <a:rPr sz="4350" b="1">
                <a:solidFill>
                  <a:srgbClr val="FFFFFF"/>
                </a:solidFill>
              </a:rPr>
              <a:t>COOPERATIVE FUTURE</a:t>
            </a:r>
          </a:p>
        </p:txBody>
      </p:sp>
      <p:sp>
        <p:nvSpPr>
          <p:cNvPr id="4" name="Rectangle 3">
            <a:extLst>
              <a:ext uri="{FF2B5EF4-FFF2-40B4-BE49-F238E27FC236}">
                <a16:creationId xmlns:a16="http://schemas.microsoft.com/office/drawing/2014/main" id="{DCC47E02-96F7-4904-BBE8-7766A0697CDD}"/>
              </a:ext>
            </a:extLst>
          </p:cNvPr>
          <p:cNvSpPr>
            <a:spLocks noGrp="1"/>
          </p:cNvSpPr>
          <p:nvPr/>
        </p:nvSpPr>
        <p:spPr>
          <a:xfrm>
            <a:off x="723900" y="3200400"/>
            <a:ext cx="1143000" cy="66675"/>
          </a:xfrm>
          <a:prstGeom prst="rect">
            <a:avLst/>
          </a:prstGeom>
          <a:solidFill>
            <a:srgbClr val="C69A43"/>
          </a:solidFill>
          <a:ln w="0">
            <a:noFill/>
            <a:prstDash val="solid"/>
          </a:ln>
        </p:spPr>
        <p:txBody>
          <a:bodyPr/>
          <a:lstStyle/>
          <a:p>
            <a:endParaRPr lang="en-US"/>
          </a:p>
        </p:txBody>
      </p:sp>
      <p:sp>
        <p:nvSpPr>
          <p:cNvPr id="5" name="Rectangle 4">
            <a:extLst>
              <a:ext uri="{FF2B5EF4-FFF2-40B4-BE49-F238E27FC236}">
                <a16:creationId xmlns:a16="http://schemas.microsoft.com/office/drawing/2014/main" id="{AC487C3A-E6B1-4227-BD67-2387F309B5E1}"/>
              </a:ext>
            </a:extLst>
          </p:cNvPr>
          <p:cNvSpPr>
            <a:spLocks noGrp="1"/>
          </p:cNvSpPr>
          <p:nvPr/>
        </p:nvSpPr>
        <p:spPr>
          <a:xfrm>
            <a:off x="723900" y="3486150"/>
            <a:ext cx="6477000" cy="419100"/>
          </a:xfrm>
          <a:prstGeom prst="rect">
            <a:avLst/>
          </a:prstGeom>
          <a:noFill/>
          <a:ln w="0">
            <a:noFill/>
            <a:prstDash val="solid"/>
          </a:ln>
        </p:spPr>
        <p:txBody>
          <a:bodyPr/>
          <a:lstStyle/>
          <a:p>
            <a:pPr algn="l">
              <a:defRPr sz="1875" b="0">
                <a:solidFill>
                  <a:srgbClr val="E9EFEA"/>
                </a:solidFill>
              </a:defRPr>
            </a:pPr>
            <a:r>
              <a:rPr sz="1875" b="0">
                <a:solidFill>
                  <a:srgbClr val="E9EFEA"/>
                </a:solidFill>
              </a:rPr>
              <a:t>A member-owned vision for West Tennessee agriculture</a:t>
            </a:r>
          </a:p>
        </p:txBody>
      </p:sp>
      <p:sp>
        <p:nvSpPr>
          <p:cNvPr id="6" name="Rectangle 5">
            <a:extLst>
              <a:ext uri="{FF2B5EF4-FFF2-40B4-BE49-F238E27FC236}">
                <a16:creationId xmlns:a16="http://schemas.microsoft.com/office/drawing/2014/main" id="{ADFC099E-0E8F-46A0-ACB6-7A70F9429E8D}"/>
              </a:ext>
            </a:extLst>
          </p:cNvPr>
          <p:cNvSpPr>
            <a:spLocks noGrp="1"/>
          </p:cNvSpPr>
          <p:nvPr/>
        </p:nvSpPr>
        <p:spPr>
          <a:xfrm>
            <a:off x="723900" y="4095750"/>
            <a:ext cx="6096000" cy="342900"/>
          </a:xfrm>
          <a:prstGeom prst="rect">
            <a:avLst/>
          </a:prstGeom>
          <a:noFill/>
          <a:ln w="0">
            <a:noFill/>
            <a:prstDash val="solid"/>
          </a:ln>
        </p:spPr>
        <p:txBody>
          <a:bodyPr/>
          <a:lstStyle/>
          <a:p>
            <a:pPr algn="l">
              <a:defRPr sz="1575" b="1">
                <a:solidFill>
                  <a:srgbClr val="FFFFFF"/>
                </a:solidFill>
              </a:defRPr>
            </a:pPr>
            <a:r>
              <a:rPr sz="1575" b="1">
                <a:solidFill>
                  <a:srgbClr val="FFFFFF"/>
                </a:solidFill>
              </a:rPr>
              <a:t>Obion • Weakley • Henry</a:t>
            </a:r>
          </a:p>
        </p:txBody>
      </p:sp>
      <p:sp>
        <p:nvSpPr>
          <p:cNvPr id="7" name="Rectangle 6">
            <a:extLst>
              <a:ext uri="{FF2B5EF4-FFF2-40B4-BE49-F238E27FC236}">
                <a16:creationId xmlns:a16="http://schemas.microsoft.com/office/drawing/2014/main" id="{0098C44C-1D16-43EC-8677-7B137BED1646}"/>
              </a:ext>
            </a:extLst>
          </p:cNvPr>
          <p:cNvSpPr>
            <a:spLocks noGrp="1"/>
          </p:cNvSpPr>
          <p:nvPr/>
        </p:nvSpPr>
        <p:spPr>
          <a:xfrm>
            <a:off x="723900" y="5943600"/>
            <a:ext cx="4953000" cy="209550"/>
          </a:xfrm>
          <a:prstGeom prst="rect">
            <a:avLst/>
          </a:prstGeom>
          <a:noFill/>
          <a:ln w="0">
            <a:noFill/>
            <a:prstDash val="solid"/>
          </a:ln>
        </p:spPr>
        <p:txBody>
          <a:bodyPr/>
          <a:lstStyle/>
          <a:p>
            <a:pPr algn="l">
              <a:defRPr sz="975" b="1">
                <a:solidFill>
                  <a:srgbClr val="E0E7E1"/>
                </a:solidFill>
              </a:defRPr>
            </a:pPr>
            <a:r>
              <a:rPr sz="975" b="1" dirty="0">
                <a:solidFill>
                  <a:srgbClr val="E0E7E1"/>
                </a:solidFill>
              </a:rPr>
              <a:t>SPECIAL CALLED MEMBERSHIP MEETING</a:t>
            </a:r>
          </a:p>
        </p:txBody>
      </p:sp>
    </p:spTree>
    <p:extLst>
      <p:ext uri="{BB962C8B-B14F-4D97-AF65-F5344CB8AC3E}">
        <p14:creationId xmlns:p14="http://schemas.microsoft.com/office/powerpoint/2010/main" val="1349116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6E9C1CA-79A9-1117-B865-A9C1966A6BB0}"/>
              </a:ext>
            </a:extLst>
          </p:cNvPr>
          <p:cNvPicPr>
            <a:picLocks noChangeAspect="1"/>
          </p:cNvPicPr>
          <p:nvPr/>
        </p:nvPicPr>
        <p:blipFill>
          <a:blip r:embed="rId2"/>
          <a:stretch>
            <a:fillRect/>
          </a:stretch>
        </p:blipFill>
        <p:spPr>
          <a:xfrm>
            <a:off x="6775412" y="320040"/>
            <a:ext cx="3941356" cy="3941356"/>
          </a:xfrm>
          <a:prstGeom prst="rect">
            <a:avLst/>
          </a:prstGeom>
        </p:spPr>
      </p:pic>
      <p:pic>
        <p:nvPicPr>
          <p:cNvPr id="6" name="Picture 5">
            <a:extLst>
              <a:ext uri="{FF2B5EF4-FFF2-40B4-BE49-F238E27FC236}">
                <a16:creationId xmlns:a16="http://schemas.microsoft.com/office/drawing/2014/main" id="{6DF25CC9-F007-D35B-2E76-637F1861F0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885" y="244215"/>
            <a:ext cx="5235705" cy="3968496"/>
          </a:xfrm>
          <a:prstGeom prst="rect">
            <a:avLst/>
          </a:prstGeom>
        </p:spPr>
      </p:pic>
      <p:sp>
        <p:nvSpPr>
          <p:cNvPr id="2" name="TextBox 1">
            <a:extLst>
              <a:ext uri="{FF2B5EF4-FFF2-40B4-BE49-F238E27FC236}">
                <a16:creationId xmlns:a16="http://schemas.microsoft.com/office/drawing/2014/main" id="{6E6736B1-A7B3-169B-4550-4592C4E1D1D4}"/>
              </a:ext>
            </a:extLst>
          </p:cNvPr>
          <p:cNvSpPr txBox="1"/>
          <p:nvPr/>
        </p:nvSpPr>
        <p:spPr>
          <a:xfrm>
            <a:off x="1824573" y="79895"/>
            <a:ext cx="8542851" cy="707886"/>
          </a:xfrm>
          <a:prstGeom prst="rect">
            <a:avLst/>
          </a:prstGeom>
          <a:noFill/>
        </p:spPr>
        <p:txBody>
          <a:bodyPr wrap="none" rtlCol="0">
            <a:spAutoFit/>
          </a:bodyPr>
          <a:lstStyle/>
          <a:p>
            <a:pPr algn="ctr"/>
            <a:r>
              <a:rPr lang="en-US" sz="4000" b="1" dirty="0">
                <a:effectLst>
                  <a:outerShdw blurRad="38100" dist="38100" dir="2700000" algn="tl">
                    <a:srgbClr val="000000">
                      <a:alpha val="43137"/>
                    </a:srgbClr>
                  </a:outerShdw>
                </a:effectLst>
              </a:rPr>
              <a:t>WHAT COOPERATIVES WOULD MERGE?</a:t>
            </a:r>
          </a:p>
        </p:txBody>
      </p:sp>
      <p:pic>
        <p:nvPicPr>
          <p:cNvPr id="4" name="Picture 3">
            <a:extLst>
              <a:ext uri="{FF2B5EF4-FFF2-40B4-BE49-F238E27FC236}">
                <a16:creationId xmlns:a16="http://schemas.microsoft.com/office/drawing/2014/main" id="{21DAB2B8-4D30-E75E-C8EB-99C5F4050D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07429" y="4200000"/>
            <a:ext cx="4977141" cy="1370203"/>
          </a:xfrm>
          <a:prstGeom prst="rect">
            <a:avLst/>
          </a:prstGeom>
        </p:spPr>
      </p:pic>
    </p:spTree>
    <p:extLst>
      <p:ext uri="{BB962C8B-B14F-4D97-AF65-F5344CB8AC3E}">
        <p14:creationId xmlns:p14="http://schemas.microsoft.com/office/powerpoint/2010/main" val="339561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ADD69F7-D22A-46E2-951D-4E4FD465B08B}"/>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WHY WE ARE HERE</a:t>
            </a:r>
          </a:p>
        </p:txBody>
      </p:sp>
      <p:sp>
        <p:nvSpPr>
          <p:cNvPr id="2" name="Rectangle 1">
            <a:extLst>
              <a:ext uri="{FF2B5EF4-FFF2-40B4-BE49-F238E27FC236}">
                <a16:creationId xmlns:a16="http://schemas.microsoft.com/office/drawing/2014/main" id="{88D43E72-229D-43B4-8014-2E95028E8C39}"/>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This is not failure. It is foresight.</a:t>
            </a:r>
          </a:p>
        </p:txBody>
      </p:sp>
      <p:sp>
        <p:nvSpPr>
          <p:cNvPr id="3" name="Rectangle 2">
            <a:extLst>
              <a:ext uri="{FF2B5EF4-FFF2-40B4-BE49-F238E27FC236}">
                <a16:creationId xmlns:a16="http://schemas.microsoft.com/office/drawing/2014/main" id="{0E2193C9-436F-44B0-88C7-3C47D21C86F3}"/>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8DE15E25-F991-4AA3-B95A-6B2109B99623}"/>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6C6E37DB-A75D-451F-BA02-1BFAF3C2A0F8}"/>
              </a:ext>
            </a:extLst>
          </p:cNvPr>
          <p:cNvSpPr>
            <a:spLocks noGrp="1"/>
          </p:cNvSpPr>
          <p:nvPr/>
        </p:nvSpPr>
        <p:spPr>
          <a:xfrm>
            <a:off x="685800" y="1809750"/>
            <a:ext cx="7429500" cy="1143000"/>
          </a:xfrm>
          <a:prstGeom prst="rect">
            <a:avLst/>
          </a:prstGeom>
          <a:noFill/>
          <a:ln w="0">
            <a:noFill/>
            <a:prstDash val="solid"/>
          </a:ln>
        </p:spPr>
        <p:txBody>
          <a:bodyPr/>
          <a:lstStyle/>
          <a:p>
            <a:pPr algn="l">
              <a:defRPr sz="2250" b="0">
                <a:solidFill>
                  <a:srgbClr val="1E2722"/>
                </a:solidFill>
              </a:defRPr>
            </a:pPr>
            <a:r>
              <a:rPr sz="2250" b="0">
                <a:solidFill>
                  <a:srgbClr val="1E2722"/>
                </a:solidFill>
              </a:rPr>
              <a:t>Each cooperative has served its members well. The responsibility before us is to recognize how agriculture is changing—and act while we have choices.</a:t>
            </a:r>
          </a:p>
        </p:txBody>
      </p:sp>
      <p:sp>
        <p:nvSpPr>
          <p:cNvPr id="7" name="Rectangle: Rounded Corners 6">
            <a:extLst>
              <a:ext uri="{FF2B5EF4-FFF2-40B4-BE49-F238E27FC236}">
                <a16:creationId xmlns:a16="http://schemas.microsoft.com/office/drawing/2014/main" id="{528684F5-61BF-4D63-8AB2-8BF7A1E60DBC}"/>
              </a:ext>
            </a:extLst>
          </p:cNvPr>
          <p:cNvSpPr>
            <a:spLocks noGrp="1"/>
          </p:cNvSpPr>
          <p:nvPr/>
        </p:nvSpPr>
        <p:spPr>
          <a:xfrm>
            <a:off x="8667750" y="1790700"/>
            <a:ext cx="2286000" cy="2286000"/>
          </a:xfrm>
          <a:prstGeom prst="roundRect">
            <a:avLst>
              <a:gd name="adj" fmla="val 50000"/>
            </a:avLst>
          </a:prstGeom>
          <a:solidFill>
            <a:srgbClr val="173E2C"/>
          </a:solidFill>
          <a:ln w="0">
            <a:noFill/>
            <a:prstDash val="solid"/>
          </a:ln>
        </p:spPr>
        <p:txBody>
          <a:bodyPr/>
          <a:lstStyle/>
          <a:p>
            <a:endParaRPr lang="en-US"/>
          </a:p>
        </p:txBody>
      </p:sp>
      <p:sp>
        <p:nvSpPr>
          <p:cNvPr id="8" name="Rectangle 7">
            <a:extLst>
              <a:ext uri="{FF2B5EF4-FFF2-40B4-BE49-F238E27FC236}">
                <a16:creationId xmlns:a16="http://schemas.microsoft.com/office/drawing/2014/main" id="{E3781730-4CB7-4649-A672-10A35E5A4179}"/>
              </a:ext>
            </a:extLst>
          </p:cNvPr>
          <p:cNvSpPr>
            <a:spLocks noGrp="1"/>
          </p:cNvSpPr>
          <p:nvPr/>
        </p:nvSpPr>
        <p:spPr>
          <a:xfrm>
            <a:off x="9010650" y="2286000"/>
            <a:ext cx="1600200" cy="723900"/>
          </a:xfrm>
          <a:prstGeom prst="rect">
            <a:avLst/>
          </a:prstGeom>
          <a:noFill/>
          <a:ln w="0">
            <a:noFill/>
            <a:prstDash val="solid"/>
          </a:ln>
        </p:spPr>
        <p:txBody>
          <a:bodyPr/>
          <a:lstStyle/>
          <a:p>
            <a:pPr algn="ctr">
              <a:defRPr sz="2250" b="1">
                <a:solidFill>
                  <a:srgbClr val="FFFFFF"/>
                </a:solidFill>
              </a:defRPr>
            </a:pPr>
            <a:r>
              <a:rPr sz="2250" b="1">
                <a:solidFill>
                  <a:srgbClr val="FFFFFF"/>
                </a:solidFill>
              </a:rPr>
              <a:t>STRONG</a:t>
            </a:r>
          </a:p>
          <a:p>
            <a:pPr algn="ctr">
              <a:defRPr sz="2250" b="1">
                <a:solidFill>
                  <a:srgbClr val="FFFFFF"/>
                </a:solidFill>
              </a:defRPr>
            </a:pPr>
            <a:r>
              <a:rPr sz="2250" b="1">
                <a:solidFill>
                  <a:srgbClr val="FFFFFF"/>
                </a:solidFill>
              </a:rPr>
              <a:t>TODAY</a:t>
            </a:r>
          </a:p>
        </p:txBody>
      </p:sp>
      <p:sp>
        <p:nvSpPr>
          <p:cNvPr id="9" name="Rectangle 8">
            <a:extLst>
              <a:ext uri="{FF2B5EF4-FFF2-40B4-BE49-F238E27FC236}">
                <a16:creationId xmlns:a16="http://schemas.microsoft.com/office/drawing/2014/main" id="{2F150C9E-7BA3-4092-A373-B0393E930A4E}"/>
              </a:ext>
            </a:extLst>
          </p:cNvPr>
          <p:cNvSpPr>
            <a:spLocks noGrp="1"/>
          </p:cNvSpPr>
          <p:nvPr/>
        </p:nvSpPr>
        <p:spPr>
          <a:xfrm>
            <a:off x="9010650" y="3238500"/>
            <a:ext cx="1600200" cy="571500"/>
          </a:xfrm>
          <a:prstGeom prst="rect">
            <a:avLst/>
          </a:prstGeom>
          <a:noFill/>
          <a:ln w="0">
            <a:noFill/>
            <a:prstDash val="solid"/>
          </a:ln>
        </p:spPr>
        <p:txBody>
          <a:bodyPr/>
          <a:lstStyle/>
          <a:p>
            <a:pPr algn="ctr">
              <a:defRPr sz="1500" b="0">
                <a:solidFill>
                  <a:srgbClr val="DDE8E0"/>
                </a:solidFill>
              </a:defRPr>
            </a:pPr>
            <a:r>
              <a:rPr sz="1500" b="0">
                <a:solidFill>
                  <a:srgbClr val="DDE8E0"/>
                </a:solidFill>
              </a:rPr>
              <a:t>Prepared</a:t>
            </a:r>
          </a:p>
          <a:p>
            <a:pPr algn="ctr">
              <a:defRPr sz="1500" b="0">
                <a:solidFill>
                  <a:srgbClr val="DDE8E0"/>
                </a:solidFill>
              </a:defRPr>
            </a:pPr>
            <a:r>
              <a:rPr sz="1500" b="0">
                <a:solidFill>
                  <a:srgbClr val="DDE8E0"/>
                </a:solidFill>
              </a:rPr>
              <a:t>for tomorrow</a:t>
            </a:r>
          </a:p>
        </p:txBody>
      </p:sp>
    </p:spTree>
    <p:extLst>
      <p:ext uri="{BB962C8B-B14F-4D97-AF65-F5344CB8AC3E}">
        <p14:creationId xmlns:p14="http://schemas.microsoft.com/office/powerpoint/2010/main" val="1427818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536D7CD-C5DC-4C58-9E4F-D0349ADD6132}"/>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THE DECISION</a:t>
            </a:r>
          </a:p>
        </p:txBody>
      </p:sp>
      <p:sp>
        <p:nvSpPr>
          <p:cNvPr id="2" name="Rectangle 1">
            <a:extLst>
              <a:ext uri="{FF2B5EF4-FFF2-40B4-BE49-F238E27FC236}">
                <a16:creationId xmlns:a16="http://schemas.microsoft.com/office/drawing/2014/main" id="{E134CADF-BAEF-44ED-8275-06D60AC26B84}"/>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Together, we can build a stronger cooperative.</a:t>
            </a:r>
          </a:p>
        </p:txBody>
      </p:sp>
      <p:sp>
        <p:nvSpPr>
          <p:cNvPr id="3" name="Rectangle 2">
            <a:extLst>
              <a:ext uri="{FF2B5EF4-FFF2-40B4-BE49-F238E27FC236}">
                <a16:creationId xmlns:a16="http://schemas.microsoft.com/office/drawing/2014/main" id="{FF733774-2C21-4792-9897-5DEF40016838}"/>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10699A26-A0DC-479D-AEBD-EFF1E8885843}"/>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5">
            <a:extLst>
              <a:ext uri="{FF2B5EF4-FFF2-40B4-BE49-F238E27FC236}">
                <a16:creationId xmlns:a16="http://schemas.microsoft.com/office/drawing/2014/main" id="{ADAF9F77-EEC7-4FE1-9601-8ECFEEDFCB52}"/>
              </a:ext>
            </a:extLst>
          </p:cNvPr>
          <p:cNvSpPr>
            <a:spLocks noGrp="1"/>
          </p:cNvSpPr>
          <p:nvPr/>
        </p:nvSpPr>
        <p:spPr>
          <a:xfrm>
            <a:off x="1257300" y="2133600"/>
            <a:ext cx="9677400" cy="1428750"/>
          </a:xfrm>
          <a:prstGeom prst="rect">
            <a:avLst/>
          </a:prstGeom>
          <a:noFill/>
          <a:ln w="0">
            <a:noFill/>
            <a:prstDash val="solid"/>
          </a:ln>
        </p:spPr>
        <p:txBody>
          <a:bodyPr/>
          <a:lstStyle/>
          <a:p>
            <a:pPr algn="ctr">
              <a:defRPr sz="2550" b="0">
                <a:solidFill>
                  <a:srgbClr val="FFFFFF"/>
                </a:solidFill>
              </a:defRPr>
            </a:pPr>
            <a:r>
              <a:rPr sz="2550" b="0">
                <a:solidFill>
                  <a:srgbClr val="FFFFFF"/>
                </a:solidFill>
              </a:rPr>
              <a:t>Can </a:t>
            </a:r>
            <a:r>
              <a:rPr lang="en-US" sz="2550" b="0">
                <a:solidFill>
                  <a:srgbClr val="FFFFFF"/>
                </a:solidFill>
              </a:rPr>
              <a:t>three</a:t>
            </a:r>
            <a:r>
              <a:rPr sz="2550" b="0">
                <a:solidFill>
                  <a:srgbClr val="FFFFFF"/>
                </a:solidFill>
              </a:rPr>
              <a:t> locally rooted cooperatives create greater member value, stronger service, and better long-term protection than each can create alone?</a:t>
            </a:r>
          </a:p>
        </p:txBody>
      </p:sp>
      <p:sp>
        <p:nvSpPr>
          <p:cNvPr id="7" name="Rectangle 6">
            <a:extLst>
              <a:ext uri="{FF2B5EF4-FFF2-40B4-BE49-F238E27FC236}">
                <a16:creationId xmlns:a16="http://schemas.microsoft.com/office/drawing/2014/main" id="{32353AA1-F976-401B-9C28-AB77B15E1639}"/>
              </a:ext>
            </a:extLst>
          </p:cNvPr>
          <p:cNvSpPr>
            <a:spLocks noGrp="1"/>
          </p:cNvSpPr>
          <p:nvPr/>
        </p:nvSpPr>
        <p:spPr>
          <a:xfrm>
            <a:off x="4514850" y="3886200"/>
            <a:ext cx="3162300" cy="47625"/>
          </a:xfrm>
          <a:prstGeom prst="rect">
            <a:avLst/>
          </a:prstGeom>
          <a:solidFill>
            <a:srgbClr val="C69A43"/>
          </a:solidFill>
          <a:ln w="0">
            <a:noFill/>
            <a:prstDash val="solid"/>
          </a:ln>
        </p:spPr>
        <p:txBody>
          <a:bodyPr/>
          <a:lstStyle/>
          <a:p>
            <a:endParaRPr lang="en-US"/>
          </a:p>
        </p:txBody>
      </p:sp>
      <p:sp>
        <p:nvSpPr>
          <p:cNvPr id="8" name="Rectangle 7">
            <a:extLst>
              <a:ext uri="{FF2B5EF4-FFF2-40B4-BE49-F238E27FC236}">
                <a16:creationId xmlns:a16="http://schemas.microsoft.com/office/drawing/2014/main" id="{5040E5CC-A005-4AD4-AB0F-FEEC16AEAF5D}"/>
              </a:ext>
            </a:extLst>
          </p:cNvPr>
          <p:cNvSpPr>
            <a:spLocks noGrp="1"/>
          </p:cNvSpPr>
          <p:nvPr/>
        </p:nvSpPr>
        <p:spPr>
          <a:xfrm>
            <a:off x="2286000" y="4248150"/>
            <a:ext cx="7620000" cy="476250"/>
          </a:xfrm>
          <a:prstGeom prst="rect">
            <a:avLst/>
          </a:prstGeom>
          <a:noFill/>
          <a:ln w="0">
            <a:noFill/>
            <a:prstDash val="solid"/>
          </a:ln>
        </p:spPr>
        <p:txBody>
          <a:bodyPr/>
          <a:lstStyle/>
          <a:p>
            <a:pPr algn="ctr">
              <a:defRPr sz="1725" b="1">
                <a:solidFill>
                  <a:srgbClr val="DDE8E0"/>
                </a:solidFill>
              </a:defRPr>
            </a:pPr>
            <a:r>
              <a:rPr sz="1725" b="1">
                <a:solidFill>
                  <a:srgbClr val="DDE8E0"/>
                </a:solidFill>
              </a:rPr>
              <a:t>That is the standard by which this proposal should be judged.</a:t>
            </a:r>
          </a:p>
        </p:txBody>
      </p:sp>
    </p:spTree>
    <p:extLst>
      <p:ext uri="{BB962C8B-B14F-4D97-AF65-F5344CB8AC3E}">
        <p14:creationId xmlns:p14="http://schemas.microsoft.com/office/powerpoint/2010/main" val="713509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9901F36A-7981-4512-950F-35F6ACF59F73}"/>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WHY NOW</a:t>
            </a:r>
          </a:p>
        </p:txBody>
      </p:sp>
      <p:sp>
        <p:nvSpPr>
          <p:cNvPr id="2" name="Rectangle 1">
            <a:extLst>
              <a:ext uri="{FF2B5EF4-FFF2-40B4-BE49-F238E27FC236}">
                <a16:creationId xmlns:a16="http://schemas.microsoft.com/office/drawing/2014/main" id="{BE15330F-2E88-4D8A-AEFD-58AEC2A1EDA5}"/>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Agriculture has changed—and scale now matters.</a:t>
            </a:r>
          </a:p>
        </p:txBody>
      </p:sp>
      <p:sp>
        <p:nvSpPr>
          <p:cNvPr id="3" name="Rectangle 2">
            <a:extLst>
              <a:ext uri="{FF2B5EF4-FFF2-40B4-BE49-F238E27FC236}">
                <a16:creationId xmlns:a16="http://schemas.microsoft.com/office/drawing/2014/main" id="{76A605AE-600D-4319-AC10-BD06A5C48F68}"/>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4ED9BC07-887B-41D5-9B7A-178939D809DF}"/>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7653CE99-93C9-47D9-8E40-B17463622D77}"/>
              </a:ext>
            </a:extLst>
          </p:cNvPr>
          <p:cNvSpPr>
            <a:spLocks noGrp="1"/>
          </p:cNvSpPr>
          <p:nvPr/>
        </p:nvSpPr>
        <p:spPr>
          <a:xfrm>
            <a:off x="685800" y="1809750"/>
            <a:ext cx="66675" cy="685800"/>
          </a:xfrm>
          <a:prstGeom prst="roundRect">
            <a:avLst>
              <a:gd name="adj" fmla="val 50000"/>
            </a:avLst>
          </a:prstGeom>
          <a:solidFill>
            <a:srgbClr val="C69A43"/>
          </a:solidFill>
          <a:ln w="0">
            <a:noFill/>
            <a:prstDash val="solid"/>
          </a:ln>
        </p:spPr>
        <p:txBody>
          <a:bodyPr/>
          <a:lstStyle/>
          <a:p>
            <a:endParaRPr lang="en-US"/>
          </a:p>
        </p:txBody>
      </p:sp>
      <p:sp>
        <p:nvSpPr>
          <p:cNvPr id="7" name="Rectangle 6">
            <a:extLst>
              <a:ext uri="{FF2B5EF4-FFF2-40B4-BE49-F238E27FC236}">
                <a16:creationId xmlns:a16="http://schemas.microsoft.com/office/drawing/2014/main" id="{77266FE5-72E5-478B-96A5-B1EB6C749B72}"/>
              </a:ext>
            </a:extLst>
          </p:cNvPr>
          <p:cNvSpPr>
            <a:spLocks noGrp="1"/>
          </p:cNvSpPr>
          <p:nvPr/>
        </p:nvSpPr>
        <p:spPr>
          <a:xfrm>
            <a:off x="914400" y="1790700"/>
            <a:ext cx="462915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Tighter margins</a:t>
            </a:r>
          </a:p>
        </p:txBody>
      </p:sp>
      <p:sp>
        <p:nvSpPr>
          <p:cNvPr id="8" name="Rectangle 7">
            <a:extLst>
              <a:ext uri="{FF2B5EF4-FFF2-40B4-BE49-F238E27FC236}">
                <a16:creationId xmlns:a16="http://schemas.microsoft.com/office/drawing/2014/main" id="{5719144A-0162-4928-BCFC-E1695BEAE670}"/>
              </a:ext>
            </a:extLst>
          </p:cNvPr>
          <p:cNvSpPr>
            <a:spLocks noGrp="1"/>
          </p:cNvSpPr>
          <p:nvPr/>
        </p:nvSpPr>
        <p:spPr>
          <a:xfrm>
            <a:off x="914400" y="2143125"/>
            <a:ext cx="462915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More pressure on every operating dollar.</a:t>
            </a:r>
          </a:p>
        </p:txBody>
      </p:sp>
      <p:sp>
        <p:nvSpPr>
          <p:cNvPr id="9" name="Rectangle: Rounded Corners 8">
            <a:extLst>
              <a:ext uri="{FF2B5EF4-FFF2-40B4-BE49-F238E27FC236}">
                <a16:creationId xmlns:a16="http://schemas.microsoft.com/office/drawing/2014/main" id="{3B13E0CD-7CF5-4E8A-836A-EFBA39A8BF6E}"/>
              </a:ext>
            </a:extLst>
          </p:cNvPr>
          <p:cNvSpPr>
            <a:spLocks noGrp="1"/>
          </p:cNvSpPr>
          <p:nvPr/>
        </p:nvSpPr>
        <p:spPr>
          <a:xfrm>
            <a:off x="6400800" y="1809750"/>
            <a:ext cx="66675" cy="685800"/>
          </a:xfrm>
          <a:prstGeom prst="roundRect">
            <a:avLst>
              <a:gd name="adj" fmla="val 50000"/>
            </a:avLst>
          </a:prstGeom>
          <a:solidFill>
            <a:srgbClr val="285B3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2FB71CA3-84FB-4F15-8103-65D34D0E8CFA}"/>
              </a:ext>
            </a:extLst>
          </p:cNvPr>
          <p:cNvSpPr>
            <a:spLocks noGrp="1"/>
          </p:cNvSpPr>
          <p:nvPr/>
        </p:nvSpPr>
        <p:spPr>
          <a:xfrm>
            <a:off x="6629400" y="1790700"/>
            <a:ext cx="462915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Larger competitors</a:t>
            </a:r>
          </a:p>
        </p:txBody>
      </p:sp>
      <p:sp>
        <p:nvSpPr>
          <p:cNvPr id="11" name="Rectangle 10">
            <a:extLst>
              <a:ext uri="{FF2B5EF4-FFF2-40B4-BE49-F238E27FC236}">
                <a16:creationId xmlns:a16="http://schemas.microsoft.com/office/drawing/2014/main" id="{7C785F52-F258-408E-A93C-8F68EC3BA19E}"/>
              </a:ext>
            </a:extLst>
          </p:cNvPr>
          <p:cNvSpPr>
            <a:spLocks noGrp="1"/>
          </p:cNvSpPr>
          <p:nvPr/>
        </p:nvSpPr>
        <p:spPr>
          <a:xfrm>
            <a:off x="6629400" y="2143125"/>
            <a:ext cx="462915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Scale increasingly shapes cost and capability.</a:t>
            </a:r>
          </a:p>
        </p:txBody>
      </p:sp>
      <p:sp>
        <p:nvSpPr>
          <p:cNvPr id="12" name="Rectangle: Rounded Corners 11">
            <a:extLst>
              <a:ext uri="{FF2B5EF4-FFF2-40B4-BE49-F238E27FC236}">
                <a16:creationId xmlns:a16="http://schemas.microsoft.com/office/drawing/2014/main" id="{E6F62574-71D6-4382-BED8-4513C8D6EAF8}"/>
              </a:ext>
            </a:extLst>
          </p:cNvPr>
          <p:cNvSpPr>
            <a:spLocks noGrp="1"/>
          </p:cNvSpPr>
          <p:nvPr/>
        </p:nvSpPr>
        <p:spPr>
          <a:xfrm>
            <a:off x="685800" y="3333750"/>
            <a:ext cx="66675" cy="685800"/>
          </a:xfrm>
          <a:prstGeom prst="roundRect">
            <a:avLst>
              <a:gd name="adj" fmla="val 50000"/>
            </a:avLst>
          </a:prstGeom>
          <a:solidFill>
            <a:srgbClr val="285B3E"/>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F1CA9EE0-4CE4-42B0-B5B9-B5669602A0D6}"/>
              </a:ext>
            </a:extLst>
          </p:cNvPr>
          <p:cNvSpPr>
            <a:spLocks noGrp="1"/>
          </p:cNvSpPr>
          <p:nvPr/>
        </p:nvSpPr>
        <p:spPr>
          <a:xfrm>
            <a:off x="914400" y="3314700"/>
            <a:ext cx="462915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Expensive technology</a:t>
            </a:r>
          </a:p>
        </p:txBody>
      </p:sp>
      <p:sp>
        <p:nvSpPr>
          <p:cNvPr id="14" name="Rectangle 13">
            <a:extLst>
              <a:ext uri="{FF2B5EF4-FFF2-40B4-BE49-F238E27FC236}">
                <a16:creationId xmlns:a16="http://schemas.microsoft.com/office/drawing/2014/main" id="{9C9D793A-F373-4402-919E-37C8F9612345}"/>
              </a:ext>
            </a:extLst>
          </p:cNvPr>
          <p:cNvSpPr>
            <a:spLocks noGrp="1"/>
          </p:cNvSpPr>
          <p:nvPr/>
        </p:nvSpPr>
        <p:spPr>
          <a:xfrm>
            <a:off x="914400" y="3667125"/>
            <a:ext cx="462915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Modern systems require continuing investment.</a:t>
            </a:r>
          </a:p>
        </p:txBody>
      </p:sp>
      <p:sp>
        <p:nvSpPr>
          <p:cNvPr id="15" name="Rectangle: Rounded Corners 14">
            <a:extLst>
              <a:ext uri="{FF2B5EF4-FFF2-40B4-BE49-F238E27FC236}">
                <a16:creationId xmlns:a16="http://schemas.microsoft.com/office/drawing/2014/main" id="{70F4F60F-B40A-423B-BAE7-F5615812A8BD}"/>
              </a:ext>
            </a:extLst>
          </p:cNvPr>
          <p:cNvSpPr>
            <a:spLocks noGrp="1"/>
          </p:cNvSpPr>
          <p:nvPr/>
        </p:nvSpPr>
        <p:spPr>
          <a:xfrm>
            <a:off x="6400800" y="3333750"/>
            <a:ext cx="66675" cy="685800"/>
          </a:xfrm>
          <a:prstGeom prst="roundRect">
            <a:avLst>
              <a:gd name="adj" fmla="val 50000"/>
            </a:avLst>
          </a:prstGeom>
          <a:solidFill>
            <a:srgbClr val="C69A43"/>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1A8F452F-ED2E-4EA0-91D3-9A1EB69BA33C}"/>
              </a:ext>
            </a:extLst>
          </p:cNvPr>
          <p:cNvSpPr>
            <a:spLocks noGrp="1"/>
          </p:cNvSpPr>
          <p:nvPr/>
        </p:nvSpPr>
        <p:spPr>
          <a:xfrm>
            <a:off x="6629400" y="3314700"/>
            <a:ext cx="462915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Higher expectations</a:t>
            </a:r>
          </a:p>
        </p:txBody>
      </p:sp>
      <p:sp>
        <p:nvSpPr>
          <p:cNvPr id="17" name="Rectangle 16">
            <a:extLst>
              <a:ext uri="{FF2B5EF4-FFF2-40B4-BE49-F238E27FC236}">
                <a16:creationId xmlns:a16="http://schemas.microsoft.com/office/drawing/2014/main" id="{175D85C1-5411-4CB1-8D2E-4B883C0529CE}"/>
              </a:ext>
            </a:extLst>
          </p:cNvPr>
          <p:cNvSpPr>
            <a:spLocks noGrp="1"/>
          </p:cNvSpPr>
          <p:nvPr/>
        </p:nvSpPr>
        <p:spPr>
          <a:xfrm>
            <a:off x="6629400" y="3667125"/>
            <a:ext cx="462915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Members need speed, expertise, inventory, and reliability.</a:t>
            </a:r>
          </a:p>
        </p:txBody>
      </p:sp>
      <p:sp>
        <p:nvSpPr>
          <p:cNvPr id="18" name="Rectangle 17">
            <a:extLst>
              <a:ext uri="{FF2B5EF4-FFF2-40B4-BE49-F238E27FC236}">
                <a16:creationId xmlns:a16="http://schemas.microsoft.com/office/drawing/2014/main" id="{9A816538-F1AB-4307-B0FA-1F0757875BFE}"/>
              </a:ext>
            </a:extLst>
          </p:cNvPr>
          <p:cNvSpPr>
            <a:spLocks noGrp="1"/>
          </p:cNvSpPr>
          <p:nvPr/>
        </p:nvSpPr>
        <p:spPr>
          <a:xfrm>
            <a:off x="685800" y="5353050"/>
            <a:ext cx="9906000" cy="361950"/>
          </a:xfrm>
          <a:prstGeom prst="rect">
            <a:avLst/>
          </a:prstGeom>
          <a:noFill/>
          <a:ln w="0">
            <a:noFill/>
            <a:prstDash val="solid"/>
          </a:ln>
        </p:spPr>
        <p:txBody>
          <a:bodyPr/>
          <a:lstStyle/>
          <a:p>
            <a:pPr algn="l">
              <a:defRPr sz="1950" b="1">
                <a:solidFill>
                  <a:srgbClr val="173E2C"/>
                </a:solidFill>
              </a:defRPr>
            </a:pPr>
            <a:r>
              <a:rPr sz="1950" b="1">
                <a:solidFill>
                  <a:srgbClr val="173E2C"/>
                </a:solidFill>
              </a:rPr>
              <a:t>Standing still is also a decision—and it carries risk.</a:t>
            </a:r>
          </a:p>
        </p:txBody>
      </p:sp>
    </p:spTree>
    <p:extLst>
      <p:ext uri="{BB962C8B-B14F-4D97-AF65-F5344CB8AC3E}">
        <p14:creationId xmlns:p14="http://schemas.microsoft.com/office/powerpoint/2010/main" val="1412341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B13C0F9D-FDB9-4BBF-8BDB-0B9A192ECD8D}"/>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OUR COMBINED FOUNDATION</a:t>
            </a:r>
          </a:p>
        </p:txBody>
      </p:sp>
      <p:sp>
        <p:nvSpPr>
          <p:cNvPr id="2" name="Rectangle 1">
            <a:extLst>
              <a:ext uri="{FF2B5EF4-FFF2-40B4-BE49-F238E27FC236}">
                <a16:creationId xmlns:a16="http://schemas.microsoft.com/office/drawing/2014/main" id="{65362CCD-014D-411A-AD3A-A23A479356D1}"/>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Together, </a:t>
            </a:r>
            <a:r>
              <a:rPr lang="en-US" sz="2850" b="1">
                <a:solidFill>
                  <a:srgbClr val="1E2722"/>
                </a:solidFill>
              </a:rPr>
              <a:t>three cooperatives create</a:t>
            </a:r>
            <a:r>
              <a:rPr sz="2850" b="1">
                <a:solidFill>
                  <a:srgbClr val="1E2722"/>
                </a:solidFill>
              </a:rPr>
              <a:t> meaningful regional scale.</a:t>
            </a:r>
          </a:p>
        </p:txBody>
      </p:sp>
      <p:sp>
        <p:nvSpPr>
          <p:cNvPr id="3" name="Rectangle 2">
            <a:extLst>
              <a:ext uri="{FF2B5EF4-FFF2-40B4-BE49-F238E27FC236}">
                <a16:creationId xmlns:a16="http://schemas.microsoft.com/office/drawing/2014/main" id="{3EF0A7A5-07A1-4ED4-BC27-CA74A1ED095F}"/>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989139AA-7D48-4AB1-A4F7-EB1203C5AA3C}"/>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C8B15FBF-A481-4ECD-A094-196878991A60}"/>
              </a:ext>
            </a:extLst>
          </p:cNvPr>
          <p:cNvSpPr>
            <a:spLocks noGrp="1"/>
          </p:cNvSpPr>
          <p:nvPr/>
        </p:nvSpPr>
        <p:spPr>
          <a:xfrm>
            <a:off x="685800" y="1952625"/>
            <a:ext cx="3181350" cy="1428750"/>
          </a:xfrm>
          <a:prstGeom prst="roundRect">
            <a:avLst>
              <a:gd name="adj" fmla="val 13333"/>
            </a:avLst>
          </a:prstGeom>
          <a:solidFill>
            <a:srgbClr val="173E2C"/>
          </a:solidFill>
          <a:ln w="0">
            <a:noFill/>
            <a:prstDash val="solid"/>
          </a:ln>
        </p:spPr>
        <p:txBody>
          <a:bodyPr/>
          <a:lstStyle/>
          <a:p>
            <a:endParaRPr lang="en-US"/>
          </a:p>
        </p:txBody>
      </p:sp>
      <p:sp>
        <p:nvSpPr>
          <p:cNvPr id="7" name="Rectangle 6">
            <a:extLst>
              <a:ext uri="{FF2B5EF4-FFF2-40B4-BE49-F238E27FC236}">
                <a16:creationId xmlns:a16="http://schemas.microsoft.com/office/drawing/2014/main" id="{CF9BD9F1-2CDD-494A-90B8-350EA615BAEB}"/>
              </a:ext>
            </a:extLst>
          </p:cNvPr>
          <p:cNvSpPr>
            <a:spLocks noGrp="1"/>
          </p:cNvSpPr>
          <p:nvPr/>
        </p:nvSpPr>
        <p:spPr>
          <a:xfrm>
            <a:off x="895350" y="2200275"/>
            <a:ext cx="2762250" cy="552450"/>
          </a:xfrm>
          <a:prstGeom prst="rect">
            <a:avLst/>
          </a:prstGeom>
          <a:noFill/>
          <a:ln w="0">
            <a:noFill/>
            <a:prstDash val="solid"/>
          </a:ln>
        </p:spPr>
        <p:txBody>
          <a:bodyPr/>
          <a:lstStyle/>
          <a:p>
            <a:pPr algn="ctr">
              <a:defRPr sz="3375" b="1">
                <a:solidFill>
                  <a:srgbClr val="FFFFFF"/>
                </a:solidFill>
              </a:defRPr>
            </a:pPr>
            <a:r>
              <a:rPr lang="en-US" sz="3375" b="1">
                <a:solidFill>
                  <a:srgbClr val="FFFFFF"/>
                </a:solidFill>
              </a:rPr>
              <a:t>3</a:t>
            </a:r>
            <a:endParaRPr sz="3375" b="1">
              <a:solidFill>
                <a:srgbClr val="FFFFFF"/>
              </a:solidFill>
            </a:endParaRPr>
          </a:p>
        </p:txBody>
      </p:sp>
      <p:sp>
        <p:nvSpPr>
          <p:cNvPr id="8" name="Rectangle 7">
            <a:extLst>
              <a:ext uri="{FF2B5EF4-FFF2-40B4-BE49-F238E27FC236}">
                <a16:creationId xmlns:a16="http://schemas.microsoft.com/office/drawing/2014/main" id="{4AA32898-AB24-4DD1-B4AE-A91A4805D4F1}"/>
              </a:ext>
            </a:extLst>
          </p:cNvPr>
          <p:cNvSpPr>
            <a:spLocks noGrp="1"/>
          </p:cNvSpPr>
          <p:nvPr/>
        </p:nvSpPr>
        <p:spPr>
          <a:xfrm>
            <a:off x="895350" y="2867025"/>
            <a:ext cx="2762250" cy="323850"/>
          </a:xfrm>
          <a:prstGeom prst="rect">
            <a:avLst/>
          </a:prstGeom>
          <a:noFill/>
          <a:ln w="0">
            <a:noFill/>
            <a:prstDash val="solid"/>
          </a:ln>
        </p:spPr>
        <p:txBody>
          <a:bodyPr/>
          <a:lstStyle/>
          <a:p>
            <a:pPr algn="ctr">
              <a:defRPr sz="1350" b="0">
                <a:solidFill>
                  <a:srgbClr val="FFFFFF"/>
                </a:solidFill>
              </a:defRPr>
            </a:pPr>
            <a:r>
              <a:rPr lang="en-US" sz="1350" b="0">
                <a:solidFill>
                  <a:srgbClr val="FFFFFF"/>
                </a:solidFill>
              </a:rPr>
              <a:t>member-owned cooperatives</a:t>
            </a:r>
            <a:endParaRPr sz="1350" b="0">
              <a:solidFill>
                <a:srgbClr val="FFFFFF"/>
              </a:solidFill>
            </a:endParaRPr>
          </a:p>
        </p:txBody>
      </p:sp>
      <p:sp>
        <p:nvSpPr>
          <p:cNvPr id="9" name="Rectangle: Rounded Corners 8">
            <a:extLst>
              <a:ext uri="{FF2B5EF4-FFF2-40B4-BE49-F238E27FC236}">
                <a16:creationId xmlns:a16="http://schemas.microsoft.com/office/drawing/2014/main" id="{1C7E1E4E-7288-4AAD-A74C-9B32831DD456}"/>
              </a:ext>
            </a:extLst>
          </p:cNvPr>
          <p:cNvSpPr>
            <a:spLocks noGrp="1"/>
          </p:cNvSpPr>
          <p:nvPr/>
        </p:nvSpPr>
        <p:spPr>
          <a:xfrm>
            <a:off x="4505325" y="1952625"/>
            <a:ext cx="3181350" cy="1428750"/>
          </a:xfrm>
          <a:prstGeom prst="roundRect">
            <a:avLst>
              <a:gd name="adj" fmla="val 13333"/>
            </a:avLst>
          </a:prstGeom>
          <a:solidFill>
            <a:srgbClr val="183247"/>
          </a:solidFill>
          <a:ln w="0">
            <a:noFill/>
            <a:prstDash val="solid"/>
          </a:ln>
        </p:spPr>
        <p:txBody>
          <a:bodyPr/>
          <a:lstStyle/>
          <a:p>
            <a:endParaRPr lang="en-US"/>
          </a:p>
        </p:txBody>
      </p:sp>
      <p:sp>
        <p:nvSpPr>
          <p:cNvPr id="10" name="Rectangle 9">
            <a:extLst>
              <a:ext uri="{FF2B5EF4-FFF2-40B4-BE49-F238E27FC236}">
                <a16:creationId xmlns:a16="http://schemas.microsoft.com/office/drawing/2014/main" id="{25D1CB9C-9C38-4A36-9876-E4199A1B57CE}"/>
              </a:ext>
            </a:extLst>
          </p:cNvPr>
          <p:cNvSpPr>
            <a:spLocks noGrp="1"/>
          </p:cNvSpPr>
          <p:nvPr/>
        </p:nvSpPr>
        <p:spPr>
          <a:xfrm>
            <a:off x="4714875" y="2200275"/>
            <a:ext cx="2762250" cy="552450"/>
          </a:xfrm>
          <a:prstGeom prst="rect">
            <a:avLst/>
          </a:prstGeom>
          <a:noFill/>
          <a:ln w="0">
            <a:noFill/>
            <a:prstDash val="solid"/>
          </a:ln>
        </p:spPr>
        <p:txBody>
          <a:bodyPr/>
          <a:lstStyle/>
          <a:p>
            <a:pPr algn="ctr">
              <a:defRPr sz="3375" b="1">
                <a:solidFill>
                  <a:srgbClr val="FFFFFF"/>
                </a:solidFill>
              </a:defRPr>
            </a:pPr>
            <a:r>
              <a:rPr lang="en-US" sz="3375" b="1">
                <a:solidFill>
                  <a:srgbClr val="FFFFFF"/>
                </a:solidFill>
              </a:rPr>
              <a:t>ONE</a:t>
            </a:r>
            <a:endParaRPr sz="3375" b="1">
              <a:solidFill>
                <a:srgbClr val="FFFFFF"/>
              </a:solidFill>
            </a:endParaRPr>
          </a:p>
        </p:txBody>
      </p:sp>
      <p:sp>
        <p:nvSpPr>
          <p:cNvPr id="11" name="Rectangle 10">
            <a:extLst>
              <a:ext uri="{FF2B5EF4-FFF2-40B4-BE49-F238E27FC236}">
                <a16:creationId xmlns:a16="http://schemas.microsoft.com/office/drawing/2014/main" id="{04A6342B-3A70-4276-AE96-15337D18DC5E}"/>
              </a:ext>
            </a:extLst>
          </p:cNvPr>
          <p:cNvSpPr>
            <a:spLocks noGrp="1"/>
          </p:cNvSpPr>
          <p:nvPr/>
        </p:nvSpPr>
        <p:spPr>
          <a:xfrm>
            <a:off x="4714875" y="2867025"/>
            <a:ext cx="2762250" cy="323850"/>
          </a:xfrm>
          <a:prstGeom prst="rect">
            <a:avLst/>
          </a:prstGeom>
          <a:noFill/>
          <a:ln w="0">
            <a:noFill/>
            <a:prstDash val="solid"/>
          </a:ln>
        </p:spPr>
        <p:txBody>
          <a:bodyPr/>
          <a:lstStyle/>
          <a:p>
            <a:pPr algn="ctr">
              <a:defRPr sz="1350" b="0">
                <a:solidFill>
                  <a:srgbClr val="FFFFFF"/>
                </a:solidFill>
              </a:defRPr>
            </a:pPr>
            <a:r>
              <a:rPr lang="en-US" sz="1350" b="0">
                <a:solidFill>
                  <a:srgbClr val="FFFFFF"/>
                </a:solidFill>
              </a:rPr>
              <a:t>regional network</a:t>
            </a:r>
            <a:endParaRPr sz="1350" b="0">
              <a:solidFill>
                <a:srgbClr val="FFFFFF"/>
              </a:solidFill>
            </a:endParaRPr>
          </a:p>
        </p:txBody>
      </p:sp>
      <p:sp>
        <p:nvSpPr>
          <p:cNvPr id="12" name="Rectangle: Rounded Corners 11">
            <a:extLst>
              <a:ext uri="{FF2B5EF4-FFF2-40B4-BE49-F238E27FC236}">
                <a16:creationId xmlns:a16="http://schemas.microsoft.com/office/drawing/2014/main" id="{43160882-9359-4898-A593-242E1CD42B1A}"/>
              </a:ext>
            </a:extLst>
          </p:cNvPr>
          <p:cNvSpPr>
            <a:spLocks noGrp="1"/>
          </p:cNvSpPr>
          <p:nvPr/>
        </p:nvSpPr>
        <p:spPr>
          <a:xfrm>
            <a:off x="8324850" y="1952625"/>
            <a:ext cx="3181350" cy="1428750"/>
          </a:xfrm>
          <a:prstGeom prst="roundRect">
            <a:avLst>
              <a:gd name="adj" fmla="val 13333"/>
            </a:avLst>
          </a:prstGeom>
          <a:solidFill>
            <a:srgbClr val="C69A43"/>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84D5B333-D04E-4FD9-8408-074268C44640}"/>
              </a:ext>
            </a:extLst>
          </p:cNvPr>
          <p:cNvSpPr>
            <a:spLocks noGrp="1"/>
          </p:cNvSpPr>
          <p:nvPr/>
        </p:nvSpPr>
        <p:spPr>
          <a:xfrm>
            <a:off x="8534400" y="2200275"/>
            <a:ext cx="2762250" cy="552450"/>
          </a:xfrm>
          <a:prstGeom prst="rect">
            <a:avLst/>
          </a:prstGeom>
          <a:noFill/>
          <a:ln w="0">
            <a:noFill/>
            <a:prstDash val="solid"/>
          </a:ln>
        </p:spPr>
        <p:txBody>
          <a:bodyPr/>
          <a:lstStyle/>
          <a:p>
            <a:pPr algn="ctr">
              <a:defRPr sz="3375" b="1">
                <a:solidFill>
                  <a:srgbClr val="1E2722"/>
                </a:solidFill>
              </a:defRPr>
            </a:pPr>
            <a:r>
              <a:rPr lang="en-US" sz="3375" b="1">
                <a:solidFill>
                  <a:srgbClr val="1E2722"/>
                </a:solidFill>
              </a:rPr>
              <a:t>SHARED</a:t>
            </a:r>
            <a:endParaRPr sz="3375" b="1" dirty="0">
              <a:solidFill>
                <a:srgbClr val="1E2722"/>
              </a:solidFill>
            </a:endParaRPr>
          </a:p>
        </p:txBody>
      </p:sp>
      <p:sp>
        <p:nvSpPr>
          <p:cNvPr id="14" name="Rectangle 13">
            <a:extLst>
              <a:ext uri="{FF2B5EF4-FFF2-40B4-BE49-F238E27FC236}">
                <a16:creationId xmlns:a16="http://schemas.microsoft.com/office/drawing/2014/main" id="{8D0307CF-89A2-466D-923A-4C69C72C2163}"/>
              </a:ext>
            </a:extLst>
          </p:cNvPr>
          <p:cNvSpPr>
            <a:spLocks noGrp="1"/>
          </p:cNvSpPr>
          <p:nvPr/>
        </p:nvSpPr>
        <p:spPr>
          <a:xfrm>
            <a:off x="8534400" y="2867025"/>
            <a:ext cx="2762250" cy="323850"/>
          </a:xfrm>
          <a:prstGeom prst="rect">
            <a:avLst/>
          </a:prstGeom>
          <a:noFill/>
          <a:ln w="0">
            <a:noFill/>
            <a:prstDash val="solid"/>
          </a:ln>
        </p:spPr>
        <p:txBody>
          <a:bodyPr/>
          <a:lstStyle/>
          <a:p>
            <a:pPr algn="ctr">
              <a:defRPr sz="1350" b="0">
                <a:solidFill>
                  <a:srgbClr val="1E2722"/>
                </a:solidFill>
              </a:defRPr>
            </a:pPr>
            <a:r>
              <a:rPr lang="en-US" sz="1350" b="0">
                <a:solidFill>
                  <a:srgbClr val="1E2722"/>
                </a:solidFill>
              </a:rPr>
              <a:t>capacity &amp; expertise</a:t>
            </a:r>
            <a:endParaRPr sz="1350" b="0">
              <a:solidFill>
                <a:srgbClr val="1E2722"/>
              </a:solidFill>
            </a:endParaRPr>
          </a:p>
        </p:txBody>
      </p:sp>
      <p:sp>
        <p:nvSpPr>
          <p:cNvPr id="15" name="Rectangle 14">
            <a:extLst>
              <a:ext uri="{FF2B5EF4-FFF2-40B4-BE49-F238E27FC236}">
                <a16:creationId xmlns:a16="http://schemas.microsoft.com/office/drawing/2014/main" id="{BC50F596-36C4-4593-8C01-05905DCBF76A}"/>
              </a:ext>
            </a:extLst>
          </p:cNvPr>
          <p:cNvSpPr>
            <a:spLocks noGrp="1"/>
          </p:cNvSpPr>
          <p:nvPr/>
        </p:nvSpPr>
        <p:spPr>
          <a:xfrm>
            <a:off x="1619250" y="4076700"/>
            <a:ext cx="8953500" cy="685800"/>
          </a:xfrm>
          <a:prstGeom prst="rect">
            <a:avLst/>
          </a:prstGeom>
          <a:noFill/>
          <a:ln w="0">
            <a:noFill/>
            <a:prstDash val="solid"/>
          </a:ln>
        </p:spPr>
        <p:txBody>
          <a:bodyPr/>
          <a:lstStyle/>
          <a:p>
            <a:pPr algn="ctr">
              <a:defRPr sz="2100" b="1">
                <a:solidFill>
                  <a:srgbClr val="1E2722"/>
                </a:solidFill>
              </a:defRPr>
            </a:pPr>
            <a:r>
              <a:rPr sz="2100" b="1">
                <a:solidFill>
                  <a:srgbClr val="1E2722"/>
                </a:solidFill>
              </a:rPr>
              <a:t>Scale does not replace local relationships. It gives those relationships stronger support.</a:t>
            </a:r>
          </a:p>
        </p:txBody>
      </p:sp>
    </p:spTree>
    <p:extLst>
      <p:ext uri="{BB962C8B-B14F-4D97-AF65-F5344CB8AC3E}">
        <p14:creationId xmlns:p14="http://schemas.microsoft.com/office/powerpoint/2010/main" val="2013662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A602CE7-CEC1-445D-88A6-0D1E84580DD2}"/>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THE OPPORTUNITY</a:t>
            </a:r>
          </a:p>
        </p:txBody>
      </p:sp>
      <p:sp>
        <p:nvSpPr>
          <p:cNvPr id="2" name="Rectangle 1">
            <a:extLst>
              <a:ext uri="{FF2B5EF4-FFF2-40B4-BE49-F238E27FC236}">
                <a16:creationId xmlns:a16="http://schemas.microsoft.com/office/drawing/2014/main" id="{AB119B9C-35C5-4777-9C99-522A82343CAF}"/>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lang="en-US" sz="2850" b="1">
                <a:solidFill>
                  <a:srgbClr val="1E2722"/>
                </a:solidFill>
              </a:rPr>
              <a:t>Three</a:t>
            </a:r>
            <a:r>
              <a:rPr sz="2850" b="1">
                <a:solidFill>
                  <a:srgbClr val="1E2722"/>
                </a:solidFill>
              </a:rPr>
              <a:t> local legacies. One stronger regional organization.</a:t>
            </a:r>
          </a:p>
        </p:txBody>
      </p:sp>
      <p:sp>
        <p:nvSpPr>
          <p:cNvPr id="3" name="Rectangle 2">
            <a:extLst>
              <a:ext uri="{FF2B5EF4-FFF2-40B4-BE49-F238E27FC236}">
                <a16:creationId xmlns:a16="http://schemas.microsoft.com/office/drawing/2014/main" id="{80E97502-BB44-4191-8563-D96231247803}"/>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17724E48-E632-4B23-B3AC-33BB3B1FC334}"/>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286695CE-3BB4-4F80-B912-AA88E5D1565C}"/>
              </a:ext>
            </a:extLst>
          </p:cNvPr>
          <p:cNvSpPr>
            <a:spLocks noGrp="1"/>
          </p:cNvSpPr>
          <p:nvPr/>
        </p:nvSpPr>
        <p:spPr>
          <a:xfrm>
            <a:off x="1390650" y="1943100"/>
            <a:ext cx="2133600" cy="781050"/>
          </a:xfrm>
          <a:prstGeom prst="roundRect">
            <a:avLst>
              <a:gd name="adj" fmla="val 17073"/>
            </a:avLst>
          </a:prstGeom>
          <a:solidFill>
            <a:srgbClr val="173E2C"/>
          </a:solidFill>
          <a:ln w="0">
            <a:noFill/>
            <a:prstDash val="solid"/>
          </a:ln>
        </p:spPr>
        <p:txBody>
          <a:bodyPr/>
          <a:lstStyle/>
          <a:p>
            <a:endParaRPr lang="en-US"/>
          </a:p>
        </p:txBody>
      </p:sp>
      <p:sp>
        <p:nvSpPr>
          <p:cNvPr id="7" name="Rectangle 6">
            <a:extLst>
              <a:ext uri="{FF2B5EF4-FFF2-40B4-BE49-F238E27FC236}">
                <a16:creationId xmlns:a16="http://schemas.microsoft.com/office/drawing/2014/main" id="{11FEE49B-7D21-4C09-B103-37C875FB3C17}"/>
              </a:ext>
            </a:extLst>
          </p:cNvPr>
          <p:cNvSpPr>
            <a:spLocks noGrp="1"/>
          </p:cNvSpPr>
          <p:nvPr/>
        </p:nvSpPr>
        <p:spPr>
          <a:xfrm>
            <a:off x="1504950" y="2181225"/>
            <a:ext cx="1905000" cy="285750"/>
          </a:xfrm>
          <a:prstGeom prst="rect">
            <a:avLst/>
          </a:prstGeom>
          <a:noFill/>
          <a:ln w="0">
            <a:noFill/>
            <a:prstDash val="solid"/>
          </a:ln>
        </p:spPr>
        <p:txBody>
          <a:bodyPr/>
          <a:lstStyle/>
          <a:p>
            <a:pPr algn="ctr">
              <a:defRPr sz="1725" b="1">
                <a:solidFill>
                  <a:srgbClr val="FFFFFF"/>
                </a:solidFill>
              </a:defRPr>
            </a:pPr>
            <a:r>
              <a:rPr sz="1725" b="1">
                <a:solidFill>
                  <a:srgbClr val="FFFFFF"/>
                </a:solidFill>
              </a:rPr>
              <a:t>OBION</a:t>
            </a:r>
          </a:p>
        </p:txBody>
      </p:sp>
      <p:sp>
        <p:nvSpPr>
          <p:cNvPr id="8" name="Rectangle: Rounded Corners 7">
            <a:extLst>
              <a:ext uri="{FF2B5EF4-FFF2-40B4-BE49-F238E27FC236}">
                <a16:creationId xmlns:a16="http://schemas.microsoft.com/office/drawing/2014/main" id="{6FFE9302-6CFE-4D43-9FA5-260AF836B143}"/>
              </a:ext>
            </a:extLst>
          </p:cNvPr>
          <p:cNvSpPr>
            <a:spLocks noGrp="1"/>
          </p:cNvSpPr>
          <p:nvPr/>
        </p:nvSpPr>
        <p:spPr>
          <a:xfrm>
            <a:off x="5029200" y="1943100"/>
            <a:ext cx="2133600" cy="781050"/>
          </a:xfrm>
          <a:prstGeom prst="roundRect">
            <a:avLst>
              <a:gd name="adj" fmla="val 17073"/>
            </a:avLst>
          </a:prstGeom>
          <a:solidFill>
            <a:srgbClr val="183247"/>
          </a:solidFill>
          <a:ln w="0">
            <a:noFill/>
            <a:prstDash val="solid"/>
          </a:ln>
        </p:spPr>
        <p:txBody>
          <a:bodyPr/>
          <a:lstStyle/>
          <a:p>
            <a:endParaRPr lang="en-US"/>
          </a:p>
        </p:txBody>
      </p:sp>
      <p:sp>
        <p:nvSpPr>
          <p:cNvPr id="9" name="Rectangle 8">
            <a:extLst>
              <a:ext uri="{FF2B5EF4-FFF2-40B4-BE49-F238E27FC236}">
                <a16:creationId xmlns:a16="http://schemas.microsoft.com/office/drawing/2014/main" id="{DA8FC3A1-D1DC-4F61-B120-279B7924831C}"/>
              </a:ext>
            </a:extLst>
          </p:cNvPr>
          <p:cNvSpPr>
            <a:spLocks noGrp="1"/>
          </p:cNvSpPr>
          <p:nvPr/>
        </p:nvSpPr>
        <p:spPr>
          <a:xfrm>
            <a:off x="5143500" y="2181225"/>
            <a:ext cx="1905000" cy="285750"/>
          </a:xfrm>
          <a:prstGeom prst="rect">
            <a:avLst/>
          </a:prstGeom>
          <a:noFill/>
          <a:ln w="0">
            <a:noFill/>
            <a:prstDash val="solid"/>
          </a:ln>
        </p:spPr>
        <p:txBody>
          <a:bodyPr/>
          <a:lstStyle/>
          <a:p>
            <a:pPr algn="ctr">
              <a:defRPr sz="1725" b="1">
                <a:solidFill>
                  <a:srgbClr val="FFFFFF"/>
                </a:solidFill>
              </a:defRPr>
            </a:pPr>
            <a:r>
              <a:rPr sz="1725" b="1">
                <a:solidFill>
                  <a:srgbClr val="FFFFFF"/>
                </a:solidFill>
              </a:rPr>
              <a:t>WEAKLEY</a:t>
            </a:r>
          </a:p>
        </p:txBody>
      </p:sp>
      <p:sp>
        <p:nvSpPr>
          <p:cNvPr id="12" name="Rectangle: Rounded Corners 11">
            <a:extLst>
              <a:ext uri="{FF2B5EF4-FFF2-40B4-BE49-F238E27FC236}">
                <a16:creationId xmlns:a16="http://schemas.microsoft.com/office/drawing/2014/main" id="{00B76084-550A-480E-A946-BB45B90E8201}"/>
              </a:ext>
            </a:extLst>
          </p:cNvPr>
          <p:cNvSpPr>
            <a:spLocks noGrp="1"/>
          </p:cNvSpPr>
          <p:nvPr/>
        </p:nvSpPr>
        <p:spPr>
          <a:xfrm>
            <a:off x="8667750" y="1943100"/>
            <a:ext cx="2133600" cy="781050"/>
          </a:xfrm>
          <a:prstGeom prst="roundRect">
            <a:avLst>
              <a:gd name="adj" fmla="val 17073"/>
            </a:avLst>
          </a:prstGeom>
          <a:solidFill>
            <a:srgbClr val="183247"/>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F128B701-4BD2-4D3B-94AF-93F7CE2B32F4}"/>
              </a:ext>
            </a:extLst>
          </p:cNvPr>
          <p:cNvSpPr>
            <a:spLocks noGrp="1"/>
          </p:cNvSpPr>
          <p:nvPr/>
        </p:nvSpPr>
        <p:spPr>
          <a:xfrm>
            <a:off x="8782050" y="2181225"/>
            <a:ext cx="1905000" cy="285750"/>
          </a:xfrm>
          <a:prstGeom prst="rect">
            <a:avLst/>
          </a:prstGeom>
          <a:noFill/>
          <a:ln w="0">
            <a:noFill/>
            <a:prstDash val="solid"/>
          </a:ln>
        </p:spPr>
        <p:txBody>
          <a:bodyPr/>
          <a:lstStyle/>
          <a:p>
            <a:pPr algn="ctr">
              <a:defRPr sz="1725" b="1">
                <a:solidFill>
                  <a:srgbClr val="FFFFFF"/>
                </a:solidFill>
              </a:defRPr>
            </a:pPr>
            <a:r>
              <a:rPr sz="1725" b="1">
                <a:solidFill>
                  <a:srgbClr val="FFFFFF"/>
                </a:solidFill>
              </a:rPr>
              <a:t>HENRY</a:t>
            </a:r>
          </a:p>
        </p:txBody>
      </p:sp>
      <p:sp>
        <p:nvSpPr>
          <p:cNvPr id="14" name="Rectangle: Rounded Corners 13">
            <a:extLst>
              <a:ext uri="{FF2B5EF4-FFF2-40B4-BE49-F238E27FC236}">
                <a16:creationId xmlns:a16="http://schemas.microsoft.com/office/drawing/2014/main" id="{9AF660DD-F4CD-48F9-AC03-54E98811CD14}"/>
              </a:ext>
            </a:extLst>
          </p:cNvPr>
          <p:cNvSpPr>
            <a:spLocks noGrp="1"/>
          </p:cNvSpPr>
          <p:nvPr/>
        </p:nvSpPr>
        <p:spPr>
          <a:xfrm>
            <a:off x="1714500" y="3352800"/>
            <a:ext cx="8763000" cy="1066800"/>
          </a:xfrm>
          <a:prstGeom prst="roundRect">
            <a:avLst>
              <a:gd name="adj" fmla="val 16071"/>
            </a:avLst>
          </a:prstGeom>
          <a:solidFill>
            <a:srgbClr val="F2E8D2"/>
          </a:solidFill>
          <a:ln w="19050">
            <a:solidFill>
              <a:srgbClr val="C69A43"/>
            </a:solidFill>
            <a:prstDash val="solid"/>
          </a:ln>
        </p:spPr>
        <p:txBody>
          <a:bodyPr/>
          <a:lstStyle/>
          <a:p>
            <a:endParaRPr lang="en-US"/>
          </a:p>
        </p:txBody>
      </p:sp>
      <p:sp>
        <p:nvSpPr>
          <p:cNvPr id="15" name="Rectangle 14">
            <a:extLst>
              <a:ext uri="{FF2B5EF4-FFF2-40B4-BE49-F238E27FC236}">
                <a16:creationId xmlns:a16="http://schemas.microsoft.com/office/drawing/2014/main" id="{27A006B8-FBB3-425B-8AC2-88617060BB79}"/>
              </a:ext>
            </a:extLst>
          </p:cNvPr>
          <p:cNvSpPr>
            <a:spLocks noGrp="1"/>
          </p:cNvSpPr>
          <p:nvPr/>
        </p:nvSpPr>
        <p:spPr>
          <a:xfrm>
            <a:off x="2095500" y="3638550"/>
            <a:ext cx="8001000" cy="323850"/>
          </a:xfrm>
          <a:prstGeom prst="rect">
            <a:avLst/>
          </a:prstGeom>
          <a:noFill/>
          <a:ln w="0">
            <a:noFill/>
            <a:prstDash val="solid"/>
          </a:ln>
        </p:spPr>
        <p:txBody>
          <a:bodyPr/>
          <a:lstStyle/>
          <a:p>
            <a:pPr algn="ctr">
              <a:defRPr sz="2250" b="1">
                <a:solidFill>
                  <a:srgbClr val="173E2C"/>
                </a:solidFill>
              </a:defRPr>
            </a:pPr>
            <a:r>
              <a:rPr sz="2250" b="1">
                <a:solidFill>
                  <a:srgbClr val="173E2C"/>
                </a:solidFill>
              </a:rPr>
              <a:t>ONE MEMBER-OWNED COOPERATIVE</a:t>
            </a:r>
          </a:p>
        </p:txBody>
      </p:sp>
      <p:sp>
        <p:nvSpPr>
          <p:cNvPr id="16" name="Rectangle 15">
            <a:extLst>
              <a:ext uri="{FF2B5EF4-FFF2-40B4-BE49-F238E27FC236}">
                <a16:creationId xmlns:a16="http://schemas.microsoft.com/office/drawing/2014/main" id="{AEF35E9F-A995-4357-9614-89B230736787}"/>
              </a:ext>
            </a:extLst>
          </p:cNvPr>
          <p:cNvSpPr>
            <a:spLocks noGrp="1"/>
          </p:cNvSpPr>
          <p:nvPr/>
        </p:nvSpPr>
        <p:spPr>
          <a:xfrm>
            <a:off x="2381250" y="4048125"/>
            <a:ext cx="7429500" cy="247650"/>
          </a:xfrm>
          <a:prstGeom prst="rect">
            <a:avLst/>
          </a:prstGeom>
          <a:noFill/>
          <a:ln w="0">
            <a:noFill/>
            <a:prstDash val="solid"/>
          </a:ln>
        </p:spPr>
        <p:txBody>
          <a:bodyPr/>
          <a:lstStyle/>
          <a:p>
            <a:pPr algn="ctr">
              <a:defRPr sz="1500" b="0">
                <a:solidFill>
                  <a:srgbClr val="66716A"/>
                </a:solidFill>
              </a:defRPr>
            </a:pPr>
            <a:r>
              <a:rPr sz="1500" b="0">
                <a:solidFill>
                  <a:srgbClr val="66716A"/>
                </a:solidFill>
              </a:rPr>
              <a:t>Shared strength • Local service • Farmer governance</a:t>
            </a:r>
          </a:p>
        </p:txBody>
      </p:sp>
      <p:sp>
        <p:nvSpPr>
          <p:cNvPr id="17" name="Rectangle 16">
            <a:extLst>
              <a:ext uri="{FF2B5EF4-FFF2-40B4-BE49-F238E27FC236}">
                <a16:creationId xmlns:a16="http://schemas.microsoft.com/office/drawing/2014/main" id="{31BE1766-663B-4D65-92F9-FB494D2B9CB3}"/>
              </a:ext>
            </a:extLst>
          </p:cNvPr>
          <p:cNvSpPr>
            <a:spLocks noGrp="1"/>
          </p:cNvSpPr>
          <p:nvPr/>
        </p:nvSpPr>
        <p:spPr>
          <a:xfrm>
            <a:off x="2476500" y="5010150"/>
            <a:ext cx="7239000" cy="381000"/>
          </a:xfrm>
          <a:prstGeom prst="rect">
            <a:avLst/>
          </a:prstGeom>
          <a:noFill/>
          <a:ln w="0">
            <a:noFill/>
            <a:prstDash val="solid"/>
          </a:ln>
        </p:spPr>
        <p:txBody>
          <a:bodyPr/>
          <a:lstStyle/>
          <a:p>
            <a:pPr algn="ctr">
              <a:defRPr sz="1950" b="1">
                <a:solidFill>
                  <a:srgbClr val="1E2722"/>
                </a:solidFill>
              </a:defRPr>
            </a:pPr>
            <a:r>
              <a:rPr sz="1950" b="1">
                <a:solidFill>
                  <a:srgbClr val="1E2722"/>
                </a:solidFill>
              </a:rPr>
              <a:t>The goal is not sameness. The goal is shared capacity.</a:t>
            </a:r>
          </a:p>
        </p:txBody>
      </p:sp>
    </p:spTree>
    <p:extLst>
      <p:ext uri="{BB962C8B-B14F-4D97-AF65-F5344CB8AC3E}">
        <p14:creationId xmlns:p14="http://schemas.microsoft.com/office/powerpoint/2010/main" val="17768679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F082977-11AE-4D77-8D93-165D44A6196B}"/>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WHAT WE ARE PRESERVING</a:t>
            </a:r>
          </a:p>
        </p:txBody>
      </p:sp>
      <p:sp>
        <p:nvSpPr>
          <p:cNvPr id="2" name="Rectangle 1">
            <a:extLst>
              <a:ext uri="{FF2B5EF4-FFF2-40B4-BE49-F238E27FC236}">
                <a16:creationId xmlns:a16="http://schemas.microsoft.com/office/drawing/2014/main" id="{C09AF4D9-6811-4327-9DFA-C665BC02F372}"/>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The merger protects the cooperative model.</a:t>
            </a:r>
          </a:p>
        </p:txBody>
      </p:sp>
      <p:sp>
        <p:nvSpPr>
          <p:cNvPr id="3" name="Rectangle 2">
            <a:extLst>
              <a:ext uri="{FF2B5EF4-FFF2-40B4-BE49-F238E27FC236}">
                <a16:creationId xmlns:a16="http://schemas.microsoft.com/office/drawing/2014/main" id="{5C22BCD8-64B6-44EE-86B5-81521B74C42D}"/>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B2768FB0-BEEC-473D-BF1F-97CAE1C51758}"/>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5">
            <a:extLst>
              <a:ext uri="{FF2B5EF4-FFF2-40B4-BE49-F238E27FC236}">
                <a16:creationId xmlns:a16="http://schemas.microsoft.com/office/drawing/2014/main" id="{CECBCAA0-3097-4EBF-9900-FD7CE2F31D29}"/>
              </a:ext>
            </a:extLst>
          </p:cNvPr>
          <p:cNvSpPr>
            <a:spLocks noGrp="1"/>
          </p:cNvSpPr>
          <p:nvPr/>
        </p:nvSpPr>
        <p:spPr>
          <a:xfrm>
            <a:off x="1066800" y="1809750"/>
            <a:ext cx="3143250" cy="304800"/>
          </a:xfrm>
          <a:prstGeom prst="rect">
            <a:avLst/>
          </a:prstGeom>
          <a:noFill/>
          <a:ln w="0">
            <a:noFill/>
            <a:prstDash val="solid"/>
          </a:ln>
        </p:spPr>
        <p:txBody>
          <a:bodyPr/>
          <a:lstStyle/>
          <a:p>
            <a:pPr algn="l">
              <a:defRPr sz="1650" b="1">
                <a:solidFill>
                  <a:srgbClr val="C69A43"/>
                </a:solidFill>
              </a:defRPr>
            </a:pPr>
            <a:r>
              <a:rPr sz="1650" b="1">
                <a:solidFill>
                  <a:srgbClr val="C69A43"/>
                </a:solidFill>
              </a:rPr>
              <a:t>FARMER OWNERSHIP</a:t>
            </a:r>
          </a:p>
        </p:txBody>
      </p:sp>
      <p:sp>
        <p:nvSpPr>
          <p:cNvPr id="7" name="Rectangle 6">
            <a:extLst>
              <a:ext uri="{FF2B5EF4-FFF2-40B4-BE49-F238E27FC236}">
                <a16:creationId xmlns:a16="http://schemas.microsoft.com/office/drawing/2014/main" id="{E53A123A-1923-4F52-8B8D-1504548AC561}"/>
              </a:ext>
            </a:extLst>
          </p:cNvPr>
          <p:cNvSpPr>
            <a:spLocks noGrp="1"/>
          </p:cNvSpPr>
          <p:nvPr/>
        </p:nvSpPr>
        <p:spPr>
          <a:xfrm>
            <a:off x="4381500" y="1809750"/>
            <a:ext cx="6572250" cy="304800"/>
          </a:xfrm>
          <a:prstGeom prst="rect">
            <a:avLst/>
          </a:prstGeom>
          <a:noFill/>
          <a:ln w="0">
            <a:noFill/>
            <a:prstDash val="solid"/>
          </a:ln>
        </p:spPr>
        <p:txBody>
          <a:bodyPr/>
          <a:lstStyle/>
          <a:p>
            <a:pPr algn="l">
              <a:defRPr sz="1800" b="0">
                <a:solidFill>
                  <a:srgbClr val="FFFFFF"/>
                </a:solidFill>
              </a:defRPr>
            </a:pPr>
            <a:r>
              <a:rPr sz="1800" b="0">
                <a:solidFill>
                  <a:srgbClr val="FFFFFF"/>
                </a:solidFill>
              </a:rPr>
              <a:t>Members remain the owners.</a:t>
            </a:r>
          </a:p>
        </p:txBody>
      </p:sp>
      <p:sp>
        <p:nvSpPr>
          <p:cNvPr id="8" name="Rectangle 7">
            <a:extLst>
              <a:ext uri="{FF2B5EF4-FFF2-40B4-BE49-F238E27FC236}">
                <a16:creationId xmlns:a16="http://schemas.microsoft.com/office/drawing/2014/main" id="{910CCC67-E935-4A4A-9491-51C38BA42F63}"/>
              </a:ext>
            </a:extLst>
          </p:cNvPr>
          <p:cNvSpPr>
            <a:spLocks noGrp="1"/>
          </p:cNvSpPr>
          <p:nvPr/>
        </p:nvSpPr>
        <p:spPr>
          <a:xfrm>
            <a:off x="1066800" y="2333625"/>
            <a:ext cx="9886950" cy="9525"/>
          </a:xfrm>
          <a:prstGeom prst="rect">
            <a:avLst/>
          </a:prstGeom>
          <a:solidFill>
            <a:srgbClr val="456552"/>
          </a:solidFill>
          <a:ln w="0">
            <a:noFill/>
            <a:prstDash val="solid"/>
          </a:ln>
        </p:spPr>
        <p:txBody>
          <a:bodyPr/>
          <a:lstStyle/>
          <a:p>
            <a:endParaRPr lang="en-US"/>
          </a:p>
        </p:txBody>
      </p:sp>
      <p:sp>
        <p:nvSpPr>
          <p:cNvPr id="9" name="Rectangle 8">
            <a:extLst>
              <a:ext uri="{FF2B5EF4-FFF2-40B4-BE49-F238E27FC236}">
                <a16:creationId xmlns:a16="http://schemas.microsoft.com/office/drawing/2014/main" id="{47D977F3-3F1C-452B-A6CC-725757517EB5}"/>
              </a:ext>
            </a:extLst>
          </p:cNvPr>
          <p:cNvSpPr>
            <a:spLocks noGrp="1"/>
          </p:cNvSpPr>
          <p:nvPr/>
        </p:nvSpPr>
        <p:spPr>
          <a:xfrm>
            <a:off x="1066800" y="2762250"/>
            <a:ext cx="3143250" cy="304800"/>
          </a:xfrm>
          <a:prstGeom prst="rect">
            <a:avLst/>
          </a:prstGeom>
          <a:noFill/>
          <a:ln w="0">
            <a:noFill/>
            <a:prstDash val="solid"/>
          </a:ln>
        </p:spPr>
        <p:txBody>
          <a:bodyPr/>
          <a:lstStyle/>
          <a:p>
            <a:pPr algn="l">
              <a:defRPr sz="1650" b="1">
                <a:solidFill>
                  <a:srgbClr val="C69A43"/>
                </a:solidFill>
              </a:defRPr>
            </a:pPr>
            <a:r>
              <a:rPr sz="1650" b="1">
                <a:solidFill>
                  <a:srgbClr val="C69A43"/>
                </a:solidFill>
              </a:rPr>
              <a:t>LOCAL SERVICE</a:t>
            </a:r>
          </a:p>
        </p:txBody>
      </p:sp>
      <p:sp>
        <p:nvSpPr>
          <p:cNvPr id="10" name="Rectangle 9">
            <a:extLst>
              <a:ext uri="{FF2B5EF4-FFF2-40B4-BE49-F238E27FC236}">
                <a16:creationId xmlns:a16="http://schemas.microsoft.com/office/drawing/2014/main" id="{B51FFEE7-FE84-4BCC-A05C-DEC4155001DA}"/>
              </a:ext>
            </a:extLst>
          </p:cNvPr>
          <p:cNvSpPr>
            <a:spLocks noGrp="1"/>
          </p:cNvSpPr>
          <p:nvPr/>
        </p:nvSpPr>
        <p:spPr>
          <a:xfrm>
            <a:off x="4381500" y="2762250"/>
            <a:ext cx="6572250" cy="304800"/>
          </a:xfrm>
          <a:prstGeom prst="rect">
            <a:avLst/>
          </a:prstGeom>
          <a:noFill/>
          <a:ln w="0">
            <a:noFill/>
            <a:prstDash val="solid"/>
          </a:ln>
        </p:spPr>
        <p:txBody>
          <a:bodyPr/>
          <a:lstStyle/>
          <a:p>
            <a:pPr algn="l">
              <a:defRPr sz="1800" b="0">
                <a:solidFill>
                  <a:srgbClr val="FFFFFF"/>
                </a:solidFill>
              </a:defRPr>
            </a:pPr>
            <a:r>
              <a:rPr sz="1800" b="0">
                <a:solidFill>
                  <a:srgbClr val="FFFFFF"/>
                </a:solidFill>
              </a:rPr>
              <a:t>People and facilities remain close to the farm.</a:t>
            </a:r>
          </a:p>
        </p:txBody>
      </p:sp>
      <p:sp>
        <p:nvSpPr>
          <p:cNvPr id="11" name="Rectangle 10">
            <a:extLst>
              <a:ext uri="{FF2B5EF4-FFF2-40B4-BE49-F238E27FC236}">
                <a16:creationId xmlns:a16="http://schemas.microsoft.com/office/drawing/2014/main" id="{48A2653D-BF44-4F96-A4E2-03A28FE0994C}"/>
              </a:ext>
            </a:extLst>
          </p:cNvPr>
          <p:cNvSpPr>
            <a:spLocks noGrp="1"/>
          </p:cNvSpPr>
          <p:nvPr/>
        </p:nvSpPr>
        <p:spPr>
          <a:xfrm>
            <a:off x="1066800" y="3286125"/>
            <a:ext cx="9886950" cy="9525"/>
          </a:xfrm>
          <a:prstGeom prst="rect">
            <a:avLst/>
          </a:prstGeom>
          <a:solidFill>
            <a:srgbClr val="456552"/>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3B3F1A43-C682-4F21-AAB4-B1ABAA93C4E6}"/>
              </a:ext>
            </a:extLst>
          </p:cNvPr>
          <p:cNvSpPr>
            <a:spLocks noGrp="1"/>
          </p:cNvSpPr>
          <p:nvPr/>
        </p:nvSpPr>
        <p:spPr>
          <a:xfrm>
            <a:off x="1066800" y="3714750"/>
            <a:ext cx="3143250" cy="304800"/>
          </a:xfrm>
          <a:prstGeom prst="rect">
            <a:avLst/>
          </a:prstGeom>
          <a:noFill/>
          <a:ln w="0">
            <a:noFill/>
            <a:prstDash val="solid"/>
          </a:ln>
        </p:spPr>
        <p:txBody>
          <a:bodyPr/>
          <a:lstStyle/>
          <a:p>
            <a:pPr algn="l">
              <a:defRPr sz="1650" b="1">
                <a:solidFill>
                  <a:srgbClr val="C69A43"/>
                </a:solidFill>
              </a:defRPr>
            </a:pPr>
            <a:r>
              <a:rPr sz="1650" b="1">
                <a:solidFill>
                  <a:srgbClr val="C69A43"/>
                </a:solidFill>
              </a:rPr>
              <a:t>MEMBER VALUE</a:t>
            </a:r>
          </a:p>
        </p:txBody>
      </p:sp>
      <p:sp>
        <p:nvSpPr>
          <p:cNvPr id="13" name="Rectangle 12">
            <a:extLst>
              <a:ext uri="{FF2B5EF4-FFF2-40B4-BE49-F238E27FC236}">
                <a16:creationId xmlns:a16="http://schemas.microsoft.com/office/drawing/2014/main" id="{BF700660-49CE-44ED-B47A-4D73D67B93EF}"/>
              </a:ext>
            </a:extLst>
          </p:cNvPr>
          <p:cNvSpPr>
            <a:spLocks noGrp="1"/>
          </p:cNvSpPr>
          <p:nvPr/>
        </p:nvSpPr>
        <p:spPr>
          <a:xfrm>
            <a:off x="4381500" y="3714750"/>
            <a:ext cx="6572250" cy="304800"/>
          </a:xfrm>
          <a:prstGeom prst="rect">
            <a:avLst/>
          </a:prstGeom>
          <a:noFill/>
          <a:ln w="0">
            <a:noFill/>
            <a:prstDash val="solid"/>
          </a:ln>
        </p:spPr>
        <p:txBody>
          <a:bodyPr/>
          <a:lstStyle/>
          <a:p>
            <a:pPr algn="l">
              <a:defRPr sz="1800" b="0">
                <a:solidFill>
                  <a:srgbClr val="FFFFFF"/>
                </a:solidFill>
              </a:defRPr>
            </a:pPr>
            <a:r>
              <a:rPr sz="1800" b="0">
                <a:solidFill>
                  <a:srgbClr val="FFFFFF"/>
                </a:solidFill>
              </a:rPr>
              <a:t>Savings and strength flow back to members.</a:t>
            </a:r>
          </a:p>
        </p:txBody>
      </p:sp>
      <p:sp>
        <p:nvSpPr>
          <p:cNvPr id="14" name="Rectangle 13">
            <a:extLst>
              <a:ext uri="{FF2B5EF4-FFF2-40B4-BE49-F238E27FC236}">
                <a16:creationId xmlns:a16="http://schemas.microsoft.com/office/drawing/2014/main" id="{C38EAB04-2BA9-4E40-B200-9A690D58A39D}"/>
              </a:ext>
            </a:extLst>
          </p:cNvPr>
          <p:cNvSpPr>
            <a:spLocks noGrp="1"/>
          </p:cNvSpPr>
          <p:nvPr/>
        </p:nvSpPr>
        <p:spPr>
          <a:xfrm>
            <a:off x="1066800" y="4238625"/>
            <a:ext cx="9886950" cy="9525"/>
          </a:xfrm>
          <a:prstGeom prst="rect">
            <a:avLst/>
          </a:prstGeom>
          <a:solidFill>
            <a:srgbClr val="456552"/>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63E964BB-8CF0-4FD7-8C5E-6A3F461FC277}"/>
              </a:ext>
            </a:extLst>
          </p:cNvPr>
          <p:cNvSpPr>
            <a:spLocks noGrp="1"/>
          </p:cNvSpPr>
          <p:nvPr/>
        </p:nvSpPr>
        <p:spPr>
          <a:xfrm>
            <a:off x="1066800" y="4667250"/>
            <a:ext cx="3143250" cy="304800"/>
          </a:xfrm>
          <a:prstGeom prst="rect">
            <a:avLst/>
          </a:prstGeom>
          <a:noFill/>
          <a:ln w="0">
            <a:noFill/>
            <a:prstDash val="solid"/>
          </a:ln>
        </p:spPr>
        <p:txBody>
          <a:bodyPr/>
          <a:lstStyle/>
          <a:p>
            <a:pPr algn="l">
              <a:defRPr sz="1650" b="1">
                <a:solidFill>
                  <a:srgbClr val="C69A43"/>
                </a:solidFill>
              </a:defRPr>
            </a:pPr>
            <a:r>
              <a:rPr sz="1650" b="1">
                <a:solidFill>
                  <a:srgbClr val="C69A43"/>
                </a:solidFill>
              </a:rPr>
              <a:t>LONG-TERM STEWARDSHIP</a:t>
            </a:r>
          </a:p>
        </p:txBody>
      </p:sp>
      <p:sp>
        <p:nvSpPr>
          <p:cNvPr id="16" name="Rectangle 15">
            <a:extLst>
              <a:ext uri="{FF2B5EF4-FFF2-40B4-BE49-F238E27FC236}">
                <a16:creationId xmlns:a16="http://schemas.microsoft.com/office/drawing/2014/main" id="{31C60B5A-5E43-4BBC-BEDB-5BD92FCF4C84}"/>
              </a:ext>
            </a:extLst>
          </p:cNvPr>
          <p:cNvSpPr>
            <a:spLocks noGrp="1"/>
          </p:cNvSpPr>
          <p:nvPr/>
        </p:nvSpPr>
        <p:spPr>
          <a:xfrm>
            <a:off x="4381500" y="4667250"/>
            <a:ext cx="6572250" cy="304800"/>
          </a:xfrm>
          <a:prstGeom prst="rect">
            <a:avLst/>
          </a:prstGeom>
          <a:noFill/>
          <a:ln w="0">
            <a:noFill/>
            <a:prstDash val="solid"/>
          </a:ln>
        </p:spPr>
        <p:txBody>
          <a:bodyPr/>
          <a:lstStyle/>
          <a:p>
            <a:pPr algn="l">
              <a:defRPr sz="1800" b="0">
                <a:solidFill>
                  <a:srgbClr val="FFFFFF"/>
                </a:solidFill>
              </a:defRPr>
            </a:pPr>
            <a:r>
              <a:rPr sz="1800" b="0">
                <a:solidFill>
                  <a:srgbClr val="FFFFFF"/>
                </a:solidFill>
              </a:rPr>
              <a:t>Decisions protect the next generation.</a:t>
            </a:r>
          </a:p>
        </p:txBody>
      </p:sp>
      <p:sp>
        <p:nvSpPr>
          <p:cNvPr id="17" name="Rectangle 16">
            <a:extLst>
              <a:ext uri="{FF2B5EF4-FFF2-40B4-BE49-F238E27FC236}">
                <a16:creationId xmlns:a16="http://schemas.microsoft.com/office/drawing/2014/main" id="{D57EF73F-0990-4120-89A6-958869EACDE9}"/>
              </a:ext>
            </a:extLst>
          </p:cNvPr>
          <p:cNvSpPr>
            <a:spLocks noGrp="1"/>
          </p:cNvSpPr>
          <p:nvPr/>
        </p:nvSpPr>
        <p:spPr>
          <a:xfrm>
            <a:off x="1066800" y="5191125"/>
            <a:ext cx="9886950" cy="9525"/>
          </a:xfrm>
          <a:prstGeom prst="rect">
            <a:avLst/>
          </a:prstGeom>
          <a:solidFill>
            <a:srgbClr val="456552"/>
          </a:solidFill>
          <a:ln w="0">
            <a:noFill/>
            <a:prstDash val="solid"/>
          </a:ln>
        </p:spPr>
        <p:txBody>
          <a:bodyPr/>
          <a:lstStyle/>
          <a:p>
            <a:endParaRPr lang="en-US"/>
          </a:p>
        </p:txBody>
      </p:sp>
    </p:spTree>
    <p:extLst>
      <p:ext uri="{BB962C8B-B14F-4D97-AF65-F5344CB8AC3E}">
        <p14:creationId xmlns:p14="http://schemas.microsoft.com/office/powerpoint/2010/main" val="9766836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3FD8055-8EF0-4718-8697-5E50B293513D}"/>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PURCHASING POWER</a:t>
            </a:r>
          </a:p>
        </p:txBody>
      </p:sp>
      <p:sp>
        <p:nvSpPr>
          <p:cNvPr id="2" name="Rectangle 1">
            <a:extLst>
              <a:ext uri="{FF2B5EF4-FFF2-40B4-BE49-F238E27FC236}">
                <a16:creationId xmlns:a16="http://schemas.microsoft.com/office/drawing/2014/main" id="{29DA4142-0985-43BD-9305-057775350990}"/>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Greater purchasing scale strengthens every negotiation.</a:t>
            </a:r>
          </a:p>
        </p:txBody>
      </p:sp>
      <p:sp>
        <p:nvSpPr>
          <p:cNvPr id="3" name="Rectangle 2">
            <a:extLst>
              <a:ext uri="{FF2B5EF4-FFF2-40B4-BE49-F238E27FC236}">
                <a16:creationId xmlns:a16="http://schemas.microsoft.com/office/drawing/2014/main" id="{43C52B25-A4B3-47A1-B91B-0F490C9537FC}"/>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7C16F94B-49C3-4704-B047-69C9E7596BF8}"/>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721E2AFC-8FFF-461F-BE04-3DEAECEB9AD4}"/>
              </a:ext>
            </a:extLst>
          </p:cNvPr>
          <p:cNvSpPr>
            <a:spLocks noGrp="1"/>
          </p:cNvSpPr>
          <p:nvPr/>
        </p:nvSpPr>
        <p:spPr>
          <a:xfrm>
            <a:off x="876300" y="2000250"/>
            <a:ext cx="2476500" cy="381000"/>
          </a:xfrm>
          <a:prstGeom prst="rect">
            <a:avLst/>
          </a:prstGeom>
          <a:noFill/>
          <a:ln w="0">
            <a:noFill/>
            <a:prstDash val="solid"/>
          </a:ln>
        </p:spPr>
        <p:txBody>
          <a:bodyPr/>
          <a:lstStyle/>
          <a:p>
            <a:pPr algn="ctr">
              <a:defRPr sz="2100" b="1">
                <a:solidFill>
                  <a:srgbClr val="173E2C"/>
                </a:solidFill>
              </a:defRPr>
            </a:pPr>
            <a:r>
              <a:rPr sz="2100" b="1">
                <a:solidFill>
                  <a:srgbClr val="173E2C"/>
                </a:solidFill>
              </a:rPr>
              <a:t>More volume</a:t>
            </a:r>
          </a:p>
        </p:txBody>
      </p:sp>
      <p:sp>
        <p:nvSpPr>
          <p:cNvPr id="7" name="Rectangle 6">
            <a:extLst>
              <a:ext uri="{FF2B5EF4-FFF2-40B4-BE49-F238E27FC236}">
                <a16:creationId xmlns:a16="http://schemas.microsoft.com/office/drawing/2014/main" id="{0924EF05-9342-46B5-A3BA-BD3ABDFE11EB}"/>
              </a:ext>
            </a:extLst>
          </p:cNvPr>
          <p:cNvSpPr>
            <a:spLocks noGrp="1"/>
          </p:cNvSpPr>
          <p:nvPr/>
        </p:nvSpPr>
        <p:spPr>
          <a:xfrm>
            <a:off x="4857750" y="2000250"/>
            <a:ext cx="2476500" cy="381000"/>
          </a:xfrm>
          <a:prstGeom prst="rect">
            <a:avLst/>
          </a:prstGeom>
          <a:noFill/>
          <a:ln w="0">
            <a:noFill/>
            <a:prstDash val="solid"/>
          </a:ln>
        </p:spPr>
        <p:txBody>
          <a:bodyPr/>
          <a:lstStyle/>
          <a:p>
            <a:pPr algn="ctr">
              <a:defRPr sz="2100" b="1">
                <a:solidFill>
                  <a:srgbClr val="173E2C"/>
                </a:solidFill>
              </a:defRPr>
            </a:pPr>
            <a:r>
              <a:rPr sz="2100" b="1">
                <a:solidFill>
                  <a:srgbClr val="173E2C"/>
                </a:solidFill>
              </a:rPr>
              <a:t>Stronger terms</a:t>
            </a:r>
          </a:p>
        </p:txBody>
      </p:sp>
      <p:sp>
        <p:nvSpPr>
          <p:cNvPr id="8" name="Rectangle 7">
            <a:extLst>
              <a:ext uri="{FF2B5EF4-FFF2-40B4-BE49-F238E27FC236}">
                <a16:creationId xmlns:a16="http://schemas.microsoft.com/office/drawing/2014/main" id="{A0111EFC-148A-4638-BF20-3C9D3BC80AD2}"/>
              </a:ext>
            </a:extLst>
          </p:cNvPr>
          <p:cNvSpPr>
            <a:spLocks noGrp="1"/>
          </p:cNvSpPr>
          <p:nvPr/>
        </p:nvSpPr>
        <p:spPr>
          <a:xfrm>
            <a:off x="8743950" y="2000250"/>
            <a:ext cx="2476500" cy="381000"/>
          </a:xfrm>
          <a:prstGeom prst="rect">
            <a:avLst/>
          </a:prstGeom>
          <a:noFill/>
          <a:ln w="0">
            <a:noFill/>
            <a:prstDash val="solid"/>
          </a:ln>
        </p:spPr>
        <p:txBody>
          <a:bodyPr/>
          <a:lstStyle/>
          <a:p>
            <a:pPr algn="ctr">
              <a:defRPr sz="2100" b="1">
                <a:solidFill>
                  <a:srgbClr val="173E2C"/>
                </a:solidFill>
              </a:defRPr>
            </a:pPr>
            <a:r>
              <a:rPr sz="2100" b="1">
                <a:solidFill>
                  <a:srgbClr val="173E2C"/>
                </a:solidFill>
              </a:rPr>
              <a:t>More member value</a:t>
            </a:r>
          </a:p>
        </p:txBody>
      </p:sp>
      <p:sp>
        <p:nvSpPr>
          <p:cNvPr id="9" name="Rectangle 8">
            <a:extLst>
              <a:ext uri="{FF2B5EF4-FFF2-40B4-BE49-F238E27FC236}">
                <a16:creationId xmlns:a16="http://schemas.microsoft.com/office/drawing/2014/main" id="{BE6AFAA3-9347-4B01-954F-031D96C07E9C}"/>
              </a:ext>
            </a:extLst>
          </p:cNvPr>
          <p:cNvSpPr>
            <a:spLocks noGrp="1"/>
          </p:cNvSpPr>
          <p:nvPr/>
        </p:nvSpPr>
        <p:spPr>
          <a:xfrm>
            <a:off x="3105150" y="2190750"/>
            <a:ext cx="1657350" cy="38100"/>
          </a:xfrm>
          <a:prstGeom prst="rect">
            <a:avLst/>
          </a:prstGeom>
          <a:solidFill>
            <a:srgbClr val="C69A43"/>
          </a:solidFill>
          <a:ln w="0">
            <a:noFill/>
            <a:prstDash val="solid"/>
          </a:ln>
        </p:spPr>
        <p:txBody>
          <a:bodyPr/>
          <a:lstStyle/>
          <a:p>
            <a:endParaRPr lang="en-US"/>
          </a:p>
        </p:txBody>
      </p:sp>
      <p:sp>
        <p:nvSpPr>
          <p:cNvPr id="10" name="Rectangle 9">
            <a:extLst>
              <a:ext uri="{FF2B5EF4-FFF2-40B4-BE49-F238E27FC236}">
                <a16:creationId xmlns:a16="http://schemas.microsoft.com/office/drawing/2014/main" id="{3A5C21E5-C3CF-4324-8E98-0E26FF3F95FE}"/>
              </a:ext>
            </a:extLst>
          </p:cNvPr>
          <p:cNvSpPr>
            <a:spLocks noGrp="1"/>
          </p:cNvSpPr>
          <p:nvPr/>
        </p:nvSpPr>
        <p:spPr>
          <a:xfrm>
            <a:off x="7086600" y="2190750"/>
            <a:ext cx="1562100" cy="38100"/>
          </a:xfrm>
          <a:prstGeom prst="rect">
            <a:avLst/>
          </a:prstGeom>
          <a:solidFill>
            <a:srgbClr val="C69A43"/>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BAA7FA46-96AE-41DE-BED4-C2E6402C635C}"/>
              </a:ext>
            </a:extLst>
          </p:cNvPr>
          <p:cNvSpPr>
            <a:spLocks noGrp="1"/>
          </p:cNvSpPr>
          <p:nvPr/>
        </p:nvSpPr>
        <p:spPr>
          <a:xfrm>
            <a:off x="1333500" y="3124200"/>
            <a:ext cx="9525000" cy="1000125"/>
          </a:xfrm>
          <a:prstGeom prst="rect">
            <a:avLst/>
          </a:prstGeom>
          <a:noFill/>
          <a:ln w="0">
            <a:noFill/>
            <a:prstDash val="solid"/>
          </a:ln>
        </p:spPr>
        <p:txBody>
          <a:bodyPr/>
          <a:lstStyle/>
          <a:p>
            <a:pPr algn="ctr">
              <a:defRPr sz="2175" b="0">
                <a:solidFill>
                  <a:srgbClr val="1E2722"/>
                </a:solidFill>
              </a:defRPr>
            </a:pPr>
            <a:r>
              <a:rPr sz="2175" b="0">
                <a:solidFill>
                  <a:srgbClr val="1E2722"/>
                </a:solidFill>
              </a:rPr>
              <a:t>Larger commitments can improve vendor discussions, inventory access, freight efficiency, and supplier attention.</a:t>
            </a:r>
          </a:p>
        </p:txBody>
      </p:sp>
      <p:sp>
        <p:nvSpPr>
          <p:cNvPr id="12" name="Rectangle: Rounded Corners 11">
            <a:extLst>
              <a:ext uri="{FF2B5EF4-FFF2-40B4-BE49-F238E27FC236}">
                <a16:creationId xmlns:a16="http://schemas.microsoft.com/office/drawing/2014/main" id="{A865734A-8712-4504-9999-6DEE8FF335D5}"/>
              </a:ext>
            </a:extLst>
          </p:cNvPr>
          <p:cNvSpPr>
            <a:spLocks noGrp="1"/>
          </p:cNvSpPr>
          <p:nvPr/>
        </p:nvSpPr>
        <p:spPr>
          <a:xfrm>
            <a:off x="2000250" y="4619625"/>
            <a:ext cx="8191500" cy="685800"/>
          </a:xfrm>
          <a:prstGeom prst="roundRect">
            <a:avLst>
              <a:gd name="adj" fmla="val 22222"/>
            </a:avLst>
          </a:prstGeom>
          <a:solidFill>
            <a:srgbClr val="E5ECE5"/>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0A31F54A-6C2A-4565-948E-37D0CF0325E7}"/>
              </a:ext>
            </a:extLst>
          </p:cNvPr>
          <p:cNvSpPr>
            <a:spLocks noGrp="1"/>
          </p:cNvSpPr>
          <p:nvPr/>
        </p:nvSpPr>
        <p:spPr>
          <a:xfrm>
            <a:off x="2286000" y="4829175"/>
            <a:ext cx="7620000" cy="304800"/>
          </a:xfrm>
          <a:prstGeom prst="rect">
            <a:avLst/>
          </a:prstGeom>
          <a:noFill/>
          <a:ln w="0">
            <a:noFill/>
            <a:prstDash val="solid"/>
          </a:ln>
        </p:spPr>
        <p:txBody>
          <a:bodyPr/>
          <a:lstStyle/>
          <a:p>
            <a:pPr algn="ctr">
              <a:defRPr sz="1800" b="1">
                <a:solidFill>
                  <a:srgbClr val="173E2C"/>
                </a:solidFill>
              </a:defRPr>
            </a:pPr>
            <a:r>
              <a:rPr sz="1800" b="1">
                <a:solidFill>
                  <a:srgbClr val="173E2C"/>
                </a:solidFill>
              </a:rPr>
              <a:t>Every sustainable dollar gained belongs to the membership.</a:t>
            </a:r>
          </a:p>
        </p:txBody>
      </p:sp>
    </p:spTree>
    <p:extLst>
      <p:ext uri="{BB962C8B-B14F-4D97-AF65-F5344CB8AC3E}">
        <p14:creationId xmlns:p14="http://schemas.microsoft.com/office/powerpoint/2010/main" val="856505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CB2AB3C-C657-4B7A-AA8D-2F9DA7BF7D6A}"/>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ADMINISTRATIVE EFFICIENCY</a:t>
            </a:r>
          </a:p>
        </p:txBody>
      </p:sp>
      <p:sp>
        <p:nvSpPr>
          <p:cNvPr id="2" name="Rectangle 1">
            <a:extLst>
              <a:ext uri="{FF2B5EF4-FFF2-40B4-BE49-F238E27FC236}">
                <a16:creationId xmlns:a16="http://schemas.microsoft.com/office/drawing/2014/main" id="{DB7D80CD-12AA-49D6-85B0-7C3BCDF1D0C6}"/>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Shared systems let us spend less on duplication.</a:t>
            </a:r>
          </a:p>
        </p:txBody>
      </p:sp>
      <p:sp>
        <p:nvSpPr>
          <p:cNvPr id="3" name="Rectangle 2">
            <a:extLst>
              <a:ext uri="{FF2B5EF4-FFF2-40B4-BE49-F238E27FC236}">
                <a16:creationId xmlns:a16="http://schemas.microsoft.com/office/drawing/2014/main" id="{9929CA2B-198D-4667-8ED4-6AC71B41C6DB}"/>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E7CB8831-584A-4E28-93B5-C0CCF5C62829}"/>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0997AD99-0F95-42D9-A182-656BA6E61FD3}"/>
              </a:ext>
            </a:extLst>
          </p:cNvPr>
          <p:cNvSpPr>
            <a:spLocks noGrp="1"/>
          </p:cNvSpPr>
          <p:nvPr/>
        </p:nvSpPr>
        <p:spPr>
          <a:xfrm>
            <a:off x="952500" y="1790700"/>
            <a:ext cx="3429000" cy="266700"/>
          </a:xfrm>
          <a:prstGeom prst="rect">
            <a:avLst/>
          </a:prstGeom>
          <a:noFill/>
          <a:ln w="0">
            <a:noFill/>
            <a:prstDash val="solid"/>
          </a:ln>
        </p:spPr>
        <p:txBody>
          <a:bodyPr/>
          <a:lstStyle/>
          <a:p>
            <a:pPr algn="l">
              <a:defRPr sz="1275" b="1">
                <a:solidFill>
                  <a:srgbClr val="66716A"/>
                </a:solidFill>
              </a:defRPr>
            </a:pPr>
            <a:r>
              <a:rPr sz="1275" b="1">
                <a:solidFill>
                  <a:srgbClr val="66716A"/>
                </a:solidFill>
              </a:rPr>
              <a:t>TODAY</a:t>
            </a:r>
          </a:p>
        </p:txBody>
      </p:sp>
      <p:sp>
        <p:nvSpPr>
          <p:cNvPr id="7" name="Rectangle 6">
            <a:extLst>
              <a:ext uri="{FF2B5EF4-FFF2-40B4-BE49-F238E27FC236}">
                <a16:creationId xmlns:a16="http://schemas.microsoft.com/office/drawing/2014/main" id="{BE077A81-D68F-477E-9D85-BF01485C8FF8}"/>
              </a:ext>
            </a:extLst>
          </p:cNvPr>
          <p:cNvSpPr>
            <a:spLocks noGrp="1"/>
          </p:cNvSpPr>
          <p:nvPr/>
        </p:nvSpPr>
        <p:spPr>
          <a:xfrm>
            <a:off x="6381750" y="1790700"/>
            <a:ext cx="4572000" cy="266700"/>
          </a:xfrm>
          <a:prstGeom prst="rect">
            <a:avLst/>
          </a:prstGeom>
          <a:noFill/>
          <a:ln w="0">
            <a:noFill/>
            <a:prstDash val="solid"/>
          </a:ln>
        </p:spPr>
        <p:txBody>
          <a:bodyPr/>
          <a:lstStyle/>
          <a:p>
            <a:pPr algn="l">
              <a:defRPr sz="1275" b="1">
                <a:solidFill>
                  <a:srgbClr val="173E2C"/>
                </a:solidFill>
              </a:defRPr>
            </a:pPr>
            <a:r>
              <a:rPr sz="1275" b="1">
                <a:solidFill>
                  <a:srgbClr val="173E2C"/>
                </a:solidFill>
              </a:rPr>
              <a:t>FUTURE STATE</a:t>
            </a:r>
          </a:p>
        </p:txBody>
      </p:sp>
      <p:sp>
        <p:nvSpPr>
          <p:cNvPr id="8" name="Rectangle: Rounded Corners 7">
            <a:extLst>
              <a:ext uri="{FF2B5EF4-FFF2-40B4-BE49-F238E27FC236}">
                <a16:creationId xmlns:a16="http://schemas.microsoft.com/office/drawing/2014/main" id="{AFEE73A0-56FF-47CD-BDF3-494168A981FD}"/>
              </a:ext>
            </a:extLst>
          </p:cNvPr>
          <p:cNvSpPr>
            <a:spLocks noGrp="1"/>
          </p:cNvSpPr>
          <p:nvPr/>
        </p:nvSpPr>
        <p:spPr>
          <a:xfrm>
            <a:off x="838200" y="2114550"/>
            <a:ext cx="10325100" cy="552450"/>
          </a:xfrm>
          <a:prstGeom prst="roundRect">
            <a:avLst>
              <a:gd name="adj" fmla="val 17241"/>
            </a:avLst>
          </a:prstGeom>
          <a:solidFill>
            <a:srgbClr val="F8F6F0"/>
          </a:solidFill>
          <a:ln w="0">
            <a:noFill/>
            <a:prstDash val="solid"/>
          </a:ln>
        </p:spPr>
        <p:txBody>
          <a:bodyPr/>
          <a:lstStyle/>
          <a:p>
            <a:endParaRPr lang="en-US"/>
          </a:p>
        </p:txBody>
      </p:sp>
      <p:sp>
        <p:nvSpPr>
          <p:cNvPr id="9" name="Rectangle 8">
            <a:extLst>
              <a:ext uri="{FF2B5EF4-FFF2-40B4-BE49-F238E27FC236}">
                <a16:creationId xmlns:a16="http://schemas.microsoft.com/office/drawing/2014/main" id="{618207AA-3913-487A-B9F6-86C0660AE3AC}"/>
              </a:ext>
            </a:extLst>
          </p:cNvPr>
          <p:cNvSpPr>
            <a:spLocks noGrp="1"/>
          </p:cNvSpPr>
          <p:nvPr/>
        </p:nvSpPr>
        <p:spPr>
          <a:xfrm>
            <a:off x="1047750" y="2209800"/>
            <a:ext cx="3429000" cy="342900"/>
          </a:xfrm>
          <a:prstGeom prst="rect">
            <a:avLst/>
          </a:prstGeom>
          <a:noFill/>
          <a:ln w="0">
            <a:noFill/>
            <a:prstDash val="solid"/>
          </a:ln>
        </p:spPr>
        <p:txBody>
          <a:bodyPr/>
          <a:lstStyle/>
          <a:p>
            <a:pPr algn="l">
              <a:defRPr sz="1575" b="0">
                <a:solidFill>
                  <a:srgbClr val="1E2722"/>
                </a:solidFill>
              </a:defRPr>
            </a:pPr>
            <a:r>
              <a:rPr lang="en-US" sz="1575" b="0">
                <a:solidFill>
                  <a:srgbClr val="1E2722"/>
                </a:solidFill>
              </a:rPr>
              <a:t>Three</a:t>
            </a:r>
            <a:r>
              <a:rPr sz="1575" b="0">
                <a:solidFill>
                  <a:srgbClr val="1E2722"/>
                </a:solidFill>
              </a:rPr>
              <a:t> audit programs</a:t>
            </a:r>
          </a:p>
        </p:txBody>
      </p:sp>
      <p:sp>
        <p:nvSpPr>
          <p:cNvPr id="10" name="Rectangle 9">
            <a:extLst>
              <a:ext uri="{FF2B5EF4-FFF2-40B4-BE49-F238E27FC236}">
                <a16:creationId xmlns:a16="http://schemas.microsoft.com/office/drawing/2014/main" id="{76AFC0C2-5B2C-4DA4-A7DB-D79C2748E666}"/>
              </a:ext>
            </a:extLst>
          </p:cNvPr>
          <p:cNvSpPr>
            <a:spLocks noGrp="1"/>
          </p:cNvSpPr>
          <p:nvPr/>
        </p:nvSpPr>
        <p:spPr>
          <a:xfrm>
            <a:off x="5238750" y="2209800"/>
            <a:ext cx="476250" cy="342900"/>
          </a:xfrm>
          <a:prstGeom prst="rect">
            <a:avLst/>
          </a:prstGeom>
          <a:noFill/>
          <a:ln w="0">
            <a:noFill/>
            <a:prstDash val="solid"/>
          </a:ln>
        </p:spPr>
        <p:txBody>
          <a:bodyPr/>
          <a:lstStyle/>
          <a:p>
            <a:pPr algn="ctr">
              <a:defRPr sz="1650" b="1">
                <a:solidFill>
                  <a:srgbClr val="C69A43"/>
                </a:solidFill>
              </a:defRPr>
            </a:pPr>
            <a:r>
              <a:rPr sz="1650" b="1">
                <a:solidFill>
                  <a:srgbClr val="C69A43"/>
                </a:solidFill>
              </a:rPr>
              <a:t>→</a:t>
            </a:r>
          </a:p>
        </p:txBody>
      </p:sp>
      <p:sp>
        <p:nvSpPr>
          <p:cNvPr id="11" name="Rectangle 10">
            <a:extLst>
              <a:ext uri="{FF2B5EF4-FFF2-40B4-BE49-F238E27FC236}">
                <a16:creationId xmlns:a16="http://schemas.microsoft.com/office/drawing/2014/main" id="{3F5B9983-B482-447D-BC5D-687CC7E1AA69}"/>
              </a:ext>
            </a:extLst>
          </p:cNvPr>
          <p:cNvSpPr>
            <a:spLocks noGrp="1"/>
          </p:cNvSpPr>
          <p:nvPr/>
        </p:nvSpPr>
        <p:spPr>
          <a:xfrm>
            <a:off x="6381750" y="2209800"/>
            <a:ext cx="4476750" cy="342900"/>
          </a:xfrm>
          <a:prstGeom prst="rect">
            <a:avLst/>
          </a:prstGeom>
          <a:noFill/>
          <a:ln w="0">
            <a:noFill/>
            <a:prstDash val="solid"/>
          </a:ln>
        </p:spPr>
        <p:txBody>
          <a:bodyPr/>
          <a:lstStyle/>
          <a:p>
            <a:pPr algn="l">
              <a:defRPr sz="1575" b="1">
                <a:solidFill>
                  <a:srgbClr val="173E2C"/>
                </a:solidFill>
              </a:defRPr>
            </a:pPr>
            <a:r>
              <a:rPr sz="1575" b="1">
                <a:solidFill>
                  <a:srgbClr val="173E2C"/>
                </a:solidFill>
              </a:rPr>
              <a:t>One coordinated audit approach</a:t>
            </a:r>
          </a:p>
        </p:txBody>
      </p:sp>
      <p:sp>
        <p:nvSpPr>
          <p:cNvPr id="12" name="Rectangle: Rounded Corners 11">
            <a:extLst>
              <a:ext uri="{FF2B5EF4-FFF2-40B4-BE49-F238E27FC236}">
                <a16:creationId xmlns:a16="http://schemas.microsoft.com/office/drawing/2014/main" id="{84E05EE9-846C-4957-9694-FB6554A98393}"/>
              </a:ext>
            </a:extLst>
          </p:cNvPr>
          <p:cNvSpPr>
            <a:spLocks noGrp="1"/>
          </p:cNvSpPr>
          <p:nvPr/>
        </p:nvSpPr>
        <p:spPr>
          <a:xfrm>
            <a:off x="838200" y="2857500"/>
            <a:ext cx="10325100" cy="552450"/>
          </a:xfrm>
          <a:prstGeom prst="roundRect">
            <a:avLst>
              <a:gd name="adj" fmla="val 17241"/>
            </a:avLst>
          </a:prstGeom>
          <a:solidFill>
            <a:srgbClr val="F3F2ED"/>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BD67EAAF-218D-4B28-A4FB-CEC565F45C1F}"/>
              </a:ext>
            </a:extLst>
          </p:cNvPr>
          <p:cNvSpPr>
            <a:spLocks noGrp="1"/>
          </p:cNvSpPr>
          <p:nvPr/>
        </p:nvSpPr>
        <p:spPr>
          <a:xfrm>
            <a:off x="1047750" y="2952750"/>
            <a:ext cx="3429000" cy="342900"/>
          </a:xfrm>
          <a:prstGeom prst="rect">
            <a:avLst/>
          </a:prstGeom>
          <a:noFill/>
          <a:ln w="0">
            <a:noFill/>
            <a:prstDash val="solid"/>
          </a:ln>
        </p:spPr>
        <p:txBody>
          <a:bodyPr/>
          <a:lstStyle/>
          <a:p>
            <a:pPr algn="l">
              <a:defRPr sz="1575" b="0">
                <a:solidFill>
                  <a:srgbClr val="1E2722"/>
                </a:solidFill>
              </a:defRPr>
            </a:pPr>
            <a:r>
              <a:rPr lang="en-US" sz="1575" b="0">
                <a:solidFill>
                  <a:srgbClr val="1E2722"/>
                </a:solidFill>
              </a:rPr>
              <a:t>Three</a:t>
            </a:r>
            <a:r>
              <a:rPr sz="1575" b="0">
                <a:solidFill>
                  <a:srgbClr val="1E2722"/>
                </a:solidFill>
              </a:rPr>
              <a:t> software environments</a:t>
            </a:r>
          </a:p>
        </p:txBody>
      </p:sp>
      <p:sp>
        <p:nvSpPr>
          <p:cNvPr id="14" name="Rectangle 13">
            <a:extLst>
              <a:ext uri="{FF2B5EF4-FFF2-40B4-BE49-F238E27FC236}">
                <a16:creationId xmlns:a16="http://schemas.microsoft.com/office/drawing/2014/main" id="{9B0C0220-5AFA-49A4-B2DB-7274B66FB142}"/>
              </a:ext>
            </a:extLst>
          </p:cNvPr>
          <p:cNvSpPr>
            <a:spLocks noGrp="1"/>
          </p:cNvSpPr>
          <p:nvPr/>
        </p:nvSpPr>
        <p:spPr>
          <a:xfrm>
            <a:off x="5238750" y="2952750"/>
            <a:ext cx="476250" cy="342900"/>
          </a:xfrm>
          <a:prstGeom prst="rect">
            <a:avLst/>
          </a:prstGeom>
          <a:noFill/>
          <a:ln w="0">
            <a:noFill/>
            <a:prstDash val="solid"/>
          </a:ln>
        </p:spPr>
        <p:txBody>
          <a:bodyPr/>
          <a:lstStyle/>
          <a:p>
            <a:pPr algn="ctr">
              <a:defRPr sz="1650" b="1">
                <a:solidFill>
                  <a:srgbClr val="C69A43"/>
                </a:solidFill>
              </a:defRPr>
            </a:pPr>
            <a:r>
              <a:rPr sz="1650" b="1">
                <a:solidFill>
                  <a:srgbClr val="C69A43"/>
                </a:solidFill>
              </a:rPr>
              <a:t>→</a:t>
            </a:r>
          </a:p>
        </p:txBody>
      </p:sp>
      <p:sp>
        <p:nvSpPr>
          <p:cNvPr id="15" name="Rectangle 14">
            <a:extLst>
              <a:ext uri="{FF2B5EF4-FFF2-40B4-BE49-F238E27FC236}">
                <a16:creationId xmlns:a16="http://schemas.microsoft.com/office/drawing/2014/main" id="{51A27DCC-A470-4B2A-B966-BB45F52EB4EC}"/>
              </a:ext>
            </a:extLst>
          </p:cNvPr>
          <p:cNvSpPr>
            <a:spLocks noGrp="1"/>
          </p:cNvSpPr>
          <p:nvPr/>
        </p:nvSpPr>
        <p:spPr>
          <a:xfrm>
            <a:off x="6381750" y="2952750"/>
            <a:ext cx="4476750" cy="342900"/>
          </a:xfrm>
          <a:prstGeom prst="rect">
            <a:avLst/>
          </a:prstGeom>
          <a:noFill/>
          <a:ln w="0">
            <a:noFill/>
            <a:prstDash val="solid"/>
          </a:ln>
        </p:spPr>
        <p:txBody>
          <a:bodyPr/>
          <a:lstStyle/>
          <a:p>
            <a:pPr algn="l">
              <a:defRPr sz="1575" b="1">
                <a:solidFill>
                  <a:srgbClr val="173E2C"/>
                </a:solidFill>
              </a:defRPr>
            </a:pPr>
            <a:r>
              <a:rPr sz="1575" b="1">
                <a:solidFill>
                  <a:srgbClr val="173E2C"/>
                </a:solidFill>
              </a:rPr>
              <a:t>One modern technology platform</a:t>
            </a:r>
          </a:p>
        </p:txBody>
      </p:sp>
      <p:sp>
        <p:nvSpPr>
          <p:cNvPr id="16" name="Rectangle: Rounded Corners 15">
            <a:extLst>
              <a:ext uri="{FF2B5EF4-FFF2-40B4-BE49-F238E27FC236}">
                <a16:creationId xmlns:a16="http://schemas.microsoft.com/office/drawing/2014/main" id="{2E27A11B-8321-47F9-A491-D8D7979D0B54}"/>
              </a:ext>
            </a:extLst>
          </p:cNvPr>
          <p:cNvSpPr>
            <a:spLocks noGrp="1"/>
          </p:cNvSpPr>
          <p:nvPr/>
        </p:nvSpPr>
        <p:spPr>
          <a:xfrm>
            <a:off x="838200" y="3600450"/>
            <a:ext cx="10325100" cy="552450"/>
          </a:xfrm>
          <a:prstGeom prst="roundRect">
            <a:avLst>
              <a:gd name="adj" fmla="val 17241"/>
            </a:avLst>
          </a:prstGeom>
          <a:solidFill>
            <a:srgbClr val="F8F6F0"/>
          </a:solidFill>
          <a:ln w="0">
            <a:noFill/>
            <a:prstDash val="solid"/>
          </a:ln>
        </p:spPr>
        <p:txBody>
          <a:bodyPr/>
          <a:lstStyle/>
          <a:p>
            <a:endParaRPr lang="en-US"/>
          </a:p>
        </p:txBody>
      </p:sp>
      <p:sp>
        <p:nvSpPr>
          <p:cNvPr id="17" name="Rectangle 16">
            <a:extLst>
              <a:ext uri="{FF2B5EF4-FFF2-40B4-BE49-F238E27FC236}">
                <a16:creationId xmlns:a16="http://schemas.microsoft.com/office/drawing/2014/main" id="{D5211A7D-3CEC-44C2-AE69-012DB0774C21}"/>
              </a:ext>
            </a:extLst>
          </p:cNvPr>
          <p:cNvSpPr>
            <a:spLocks noGrp="1"/>
          </p:cNvSpPr>
          <p:nvPr/>
        </p:nvSpPr>
        <p:spPr>
          <a:xfrm>
            <a:off x="1047750" y="3695700"/>
            <a:ext cx="3429000" cy="342900"/>
          </a:xfrm>
          <a:prstGeom prst="rect">
            <a:avLst/>
          </a:prstGeom>
          <a:noFill/>
          <a:ln w="0">
            <a:noFill/>
            <a:prstDash val="solid"/>
          </a:ln>
        </p:spPr>
        <p:txBody>
          <a:bodyPr/>
          <a:lstStyle/>
          <a:p>
            <a:pPr algn="l">
              <a:defRPr sz="1575" b="0">
                <a:solidFill>
                  <a:srgbClr val="1E2722"/>
                </a:solidFill>
              </a:defRPr>
            </a:pPr>
            <a:r>
              <a:rPr lang="en-US" sz="1575" b="0">
                <a:solidFill>
                  <a:srgbClr val="1E2722"/>
                </a:solidFill>
              </a:rPr>
              <a:t>Three</a:t>
            </a:r>
            <a:r>
              <a:rPr sz="1575" b="0">
                <a:solidFill>
                  <a:srgbClr val="1E2722"/>
                </a:solidFill>
              </a:rPr>
              <a:t> insurance programs</a:t>
            </a:r>
          </a:p>
        </p:txBody>
      </p:sp>
      <p:sp>
        <p:nvSpPr>
          <p:cNvPr id="18" name="Rectangle 17">
            <a:extLst>
              <a:ext uri="{FF2B5EF4-FFF2-40B4-BE49-F238E27FC236}">
                <a16:creationId xmlns:a16="http://schemas.microsoft.com/office/drawing/2014/main" id="{461B5151-4A85-4F7A-916C-AC367DEF4815}"/>
              </a:ext>
            </a:extLst>
          </p:cNvPr>
          <p:cNvSpPr>
            <a:spLocks noGrp="1"/>
          </p:cNvSpPr>
          <p:nvPr/>
        </p:nvSpPr>
        <p:spPr>
          <a:xfrm>
            <a:off x="5238750" y="3695700"/>
            <a:ext cx="476250" cy="342900"/>
          </a:xfrm>
          <a:prstGeom prst="rect">
            <a:avLst/>
          </a:prstGeom>
          <a:noFill/>
          <a:ln w="0">
            <a:noFill/>
            <a:prstDash val="solid"/>
          </a:ln>
        </p:spPr>
        <p:txBody>
          <a:bodyPr/>
          <a:lstStyle/>
          <a:p>
            <a:pPr algn="ctr">
              <a:defRPr sz="1650" b="1">
                <a:solidFill>
                  <a:srgbClr val="C69A43"/>
                </a:solidFill>
              </a:defRPr>
            </a:pPr>
            <a:r>
              <a:rPr sz="1650" b="1">
                <a:solidFill>
                  <a:srgbClr val="C69A43"/>
                </a:solidFill>
              </a:rPr>
              <a:t>→</a:t>
            </a:r>
          </a:p>
        </p:txBody>
      </p:sp>
      <p:sp>
        <p:nvSpPr>
          <p:cNvPr id="19" name="Rectangle 18">
            <a:extLst>
              <a:ext uri="{FF2B5EF4-FFF2-40B4-BE49-F238E27FC236}">
                <a16:creationId xmlns:a16="http://schemas.microsoft.com/office/drawing/2014/main" id="{E3B315CD-53BD-41AF-80B0-C499EE0FBDB0}"/>
              </a:ext>
            </a:extLst>
          </p:cNvPr>
          <p:cNvSpPr>
            <a:spLocks noGrp="1"/>
          </p:cNvSpPr>
          <p:nvPr/>
        </p:nvSpPr>
        <p:spPr>
          <a:xfrm>
            <a:off x="6381750" y="3695700"/>
            <a:ext cx="4476750" cy="342900"/>
          </a:xfrm>
          <a:prstGeom prst="rect">
            <a:avLst/>
          </a:prstGeom>
          <a:noFill/>
          <a:ln w="0">
            <a:noFill/>
            <a:prstDash val="solid"/>
          </a:ln>
        </p:spPr>
        <p:txBody>
          <a:bodyPr/>
          <a:lstStyle/>
          <a:p>
            <a:pPr algn="l">
              <a:defRPr sz="1575" b="1">
                <a:solidFill>
                  <a:srgbClr val="173E2C"/>
                </a:solidFill>
              </a:defRPr>
            </a:pPr>
            <a:r>
              <a:rPr sz="1575" b="1">
                <a:solidFill>
                  <a:srgbClr val="173E2C"/>
                </a:solidFill>
              </a:rPr>
              <a:t>One stronger risk program</a:t>
            </a:r>
          </a:p>
        </p:txBody>
      </p:sp>
      <p:sp>
        <p:nvSpPr>
          <p:cNvPr id="20" name="Rectangle: Rounded Corners 19">
            <a:extLst>
              <a:ext uri="{FF2B5EF4-FFF2-40B4-BE49-F238E27FC236}">
                <a16:creationId xmlns:a16="http://schemas.microsoft.com/office/drawing/2014/main" id="{C0023A06-F573-4A6A-AA67-B19474A20A8F}"/>
              </a:ext>
            </a:extLst>
          </p:cNvPr>
          <p:cNvSpPr>
            <a:spLocks noGrp="1"/>
          </p:cNvSpPr>
          <p:nvPr/>
        </p:nvSpPr>
        <p:spPr>
          <a:xfrm>
            <a:off x="838200" y="4343400"/>
            <a:ext cx="10325100" cy="552450"/>
          </a:xfrm>
          <a:prstGeom prst="roundRect">
            <a:avLst>
              <a:gd name="adj" fmla="val 17241"/>
            </a:avLst>
          </a:prstGeom>
          <a:solidFill>
            <a:srgbClr val="F3F2ED"/>
          </a:solidFill>
          <a:ln w="0">
            <a:noFill/>
            <a:prstDash val="solid"/>
          </a:ln>
        </p:spPr>
        <p:txBody>
          <a:bodyPr/>
          <a:lstStyle/>
          <a:p>
            <a:endParaRPr lang="en-US"/>
          </a:p>
        </p:txBody>
      </p:sp>
      <p:sp>
        <p:nvSpPr>
          <p:cNvPr id="21" name="Rectangle 20">
            <a:extLst>
              <a:ext uri="{FF2B5EF4-FFF2-40B4-BE49-F238E27FC236}">
                <a16:creationId xmlns:a16="http://schemas.microsoft.com/office/drawing/2014/main" id="{7458A0CA-C0B2-44C2-9B36-8FBD6CA063FD}"/>
              </a:ext>
            </a:extLst>
          </p:cNvPr>
          <p:cNvSpPr>
            <a:spLocks noGrp="1"/>
          </p:cNvSpPr>
          <p:nvPr/>
        </p:nvSpPr>
        <p:spPr>
          <a:xfrm>
            <a:off x="1047750" y="4438650"/>
            <a:ext cx="3429000" cy="342900"/>
          </a:xfrm>
          <a:prstGeom prst="rect">
            <a:avLst/>
          </a:prstGeom>
          <a:noFill/>
          <a:ln w="0">
            <a:noFill/>
            <a:prstDash val="solid"/>
          </a:ln>
        </p:spPr>
        <p:txBody>
          <a:bodyPr/>
          <a:lstStyle/>
          <a:p>
            <a:pPr algn="l">
              <a:defRPr sz="1575" b="0">
                <a:solidFill>
                  <a:srgbClr val="1E2722"/>
                </a:solidFill>
              </a:defRPr>
            </a:pPr>
            <a:r>
              <a:rPr lang="en-US" sz="1575" b="0">
                <a:solidFill>
                  <a:srgbClr val="1E2722"/>
                </a:solidFill>
              </a:rPr>
              <a:t>Three</a:t>
            </a:r>
            <a:r>
              <a:rPr sz="1575" b="0">
                <a:solidFill>
                  <a:srgbClr val="1E2722"/>
                </a:solidFill>
              </a:rPr>
              <a:t> reporting structures</a:t>
            </a:r>
          </a:p>
        </p:txBody>
      </p:sp>
      <p:sp>
        <p:nvSpPr>
          <p:cNvPr id="22" name="Rectangle 21">
            <a:extLst>
              <a:ext uri="{FF2B5EF4-FFF2-40B4-BE49-F238E27FC236}">
                <a16:creationId xmlns:a16="http://schemas.microsoft.com/office/drawing/2014/main" id="{76085110-9652-49C3-B759-64F95DDAFAC5}"/>
              </a:ext>
            </a:extLst>
          </p:cNvPr>
          <p:cNvSpPr>
            <a:spLocks noGrp="1"/>
          </p:cNvSpPr>
          <p:nvPr/>
        </p:nvSpPr>
        <p:spPr>
          <a:xfrm>
            <a:off x="5238750" y="4438650"/>
            <a:ext cx="476250" cy="342900"/>
          </a:xfrm>
          <a:prstGeom prst="rect">
            <a:avLst/>
          </a:prstGeom>
          <a:noFill/>
          <a:ln w="0">
            <a:noFill/>
            <a:prstDash val="solid"/>
          </a:ln>
        </p:spPr>
        <p:txBody>
          <a:bodyPr/>
          <a:lstStyle/>
          <a:p>
            <a:pPr algn="ctr">
              <a:defRPr sz="1650" b="1">
                <a:solidFill>
                  <a:srgbClr val="C69A43"/>
                </a:solidFill>
              </a:defRPr>
            </a:pPr>
            <a:r>
              <a:rPr sz="1650" b="1">
                <a:solidFill>
                  <a:srgbClr val="C69A43"/>
                </a:solidFill>
              </a:rPr>
              <a:t>→</a:t>
            </a:r>
          </a:p>
        </p:txBody>
      </p:sp>
      <p:sp>
        <p:nvSpPr>
          <p:cNvPr id="23" name="Rectangle 22">
            <a:extLst>
              <a:ext uri="{FF2B5EF4-FFF2-40B4-BE49-F238E27FC236}">
                <a16:creationId xmlns:a16="http://schemas.microsoft.com/office/drawing/2014/main" id="{724CA554-5F25-4C8F-994B-687D480EE46F}"/>
              </a:ext>
            </a:extLst>
          </p:cNvPr>
          <p:cNvSpPr>
            <a:spLocks noGrp="1"/>
          </p:cNvSpPr>
          <p:nvPr/>
        </p:nvSpPr>
        <p:spPr>
          <a:xfrm>
            <a:off x="6381750" y="4438650"/>
            <a:ext cx="4476750" cy="342900"/>
          </a:xfrm>
          <a:prstGeom prst="rect">
            <a:avLst/>
          </a:prstGeom>
          <a:noFill/>
          <a:ln w="0">
            <a:noFill/>
            <a:prstDash val="solid"/>
          </a:ln>
        </p:spPr>
        <p:txBody>
          <a:bodyPr/>
          <a:lstStyle/>
          <a:p>
            <a:pPr algn="l">
              <a:defRPr sz="1575" b="1">
                <a:solidFill>
                  <a:srgbClr val="173E2C"/>
                </a:solidFill>
              </a:defRPr>
            </a:pPr>
            <a:r>
              <a:rPr sz="1575" b="1">
                <a:solidFill>
                  <a:srgbClr val="173E2C"/>
                </a:solidFill>
              </a:rPr>
              <a:t>One shared administrative team</a:t>
            </a:r>
          </a:p>
        </p:txBody>
      </p:sp>
      <p:sp>
        <p:nvSpPr>
          <p:cNvPr id="24" name="Rectangle 23">
            <a:extLst>
              <a:ext uri="{FF2B5EF4-FFF2-40B4-BE49-F238E27FC236}">
                <a16:creationId xmlns:a16="http://schemas.microsoft.com/office/drawing/2014/main" id="{D4727978-B2BF-4A2F-996F-55A9E979C579}"/>
              </a:ext>
            </a:extLst>
          </p:cNvPr>
          <p:cNvSpPr>
            <a:spLocks noGrp="1"/>
          </p:cNvSpPr>
          <p:nvPr/>
        </p:nvSpPr>
        <p:spPr>
          <a:xfrm>
            <a:off x="857250" y="5429250"/>
            <a:ext cx="10096500" cy="514350"/>
          </a:xfrm>
          <a:prstGeom prst="rect">
            <a:avLst/>
          </a:prstGeom>
          <a:noFill/>
          <a:ln w="0">
            <a:noFill/>
            <a:prstDash val="solid"/>
          </a:ln>
        </p:spPr>
        <p:txBody>
          <a:bodyPr/>
          <a:lstStyle/>
          <a:p>
            <a:pPr algn="l">
              <a:defRPr sz="1725" b="1">
                <a:solidFill>
                  <a:srgbClr val="1E2722"/>
                </a:solidFill>
              </a:defRPr>
            </a:pPr>
            <a:r>
              <a:rPr sz="1725" b="1">
                <a:solidFill>
                  <a:srgbClr val="1E2722"/>
                </a:solidFill>
              </a:rPr>
              <a:t>Efficiency means more resources available for service, equipment, people, and member returns.</a:t>
            </a:r>
          </a:p>
        </p:txBody>
      </p:sp>
    </p:spTree>
    <p:extLst>
      <p:ext uri="{BB962C8B-B14F-4D97-AF65-F5344CB8AC3E}">
        <p14:creationId xmlns:p14="http://schemas.microsoft.com/office/powerpoint/2010/main" val="1602531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B1B10FA8-81A9-4CCD-AE2F-E990CA4BC5D6}"/>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OPERATIONAL EFFICIENCY</a:t>
            </a:r>
          </a:p>
        </p:txBody>
      </p:sp>
      <p:sp>
        <p:nvSpPr>
          <p:cNvPr id="2" name="Rectangle 1">
            <a:extLst>
              <a:ext uri="{FF2B5EF4-FFF2-40B4-BE49-F238E27FC236}">
                <a16:creationId xmlns:a16="http://schemas.microsoft.com/office/drawing/2014/main" id="{26DFA189-CE88-4320-AF07-524D963AD3AC}"/>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A regional network can use resources better.</a:t>
            </a:r>
          </a:p>
        </p:txBody>
      </p:sp>
      <p:sp>
        <p:nvSpPr>
          <p:cNvPr id="3" name="Rectangle 2">
            <a:extLst>
              <a:ext uri="{FF2B5EF4-FFF2-40B4-BE49-F238E27FC236}">
                <a16:creationId xmlns:a16="http://schemas.microsoft.com/office/drawing/2014/main" id="{D5AB3345-3450-492B-8772-DC974E123F7A}"/>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765C2A22-6EFA-41E7-AA5D-41208CB9AB04}"/>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6623D3E4-230C-4363-A6B2-F6D69A9FC7A5}"/>
              </a:ext>
            </a:extLst>
          </p:cNvPr>
          <p:cNvSpPr>
            <a:spLocks noGrp="1"/>
          </p:cNvSpPr>
          <p:nvPr/>
        </p:nvSpPr>
        <p:spPr>
          <a:xfrm>
            <a:off x="685800" y="1809750"/>
            <a:ext cx="66675" cy="685800"/>
          </a:xfrm>
          <a:prstGeom prst="roundRect">
            <a:avLst>
              <a:gd name="adj" fmla="val 50000"/>
            </a:avLst>
          </a:prstGeom>
          <a:solidFill>
            <a:srgbClr val="C69A43"/>
          </a:solidFill>
          <a:ln w="0">
            <a:noFill/>
            <a:prstDash val="solid"/>
          </a:ln>
        </p:spPr>
        <p:txBody>
          <a:bodyPr/>
          <a:lstStyle/>
          <a:p>
            <a:endParaRPr lang="en-US"/>
          </a:p>
        </p:txBody>
      </p:sp>
      <p:sp>
        <p:nvSpPr>
          <p:cNvPr id="7" name="Rectangle 6">
            <a:extLst>
              <a:ext uri="{FF2B5EF4-FFF2-40B4-BE49-F238E27FC236}">
                <a16:creationId xmlns:a16="http://schemas.microsoft.com/office/drawing/2014/main" id="{6B8E0A9A-210C-47AB-9C91-BAA8C6679CDF}"/>
              </a:ext>
            </a:extLst>
          </p:cNvPr>
          <p:cNvSpPr>
            <a:spLocks noGrp="1"/>
          </p:cNvSpPr>
          <p:nvPr/>
        </p:nvSpPr>
        <p:spPr>
          <a:xfrm>
            <a:off x="914400" y="179070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Fleet &amp; equipment</a:t>
            </a:r>
          </a:p>
        </p:txBody>
      </p:sp>
      <p:sp>
        <p:nvSpPr>
          <p:cNvPr id="8" name="Rectangle 7">
            <a:extLst>
              <a:ext uri="{FF2B5EF4-FFF2-40B4-BE49-F238E27FC236}">
                <a16:creationId xmlns:a16="http://schemas.microsoft.com/office/drawing/2014/main" id="{0E44AC07-8D40-4A51-9F83-45E94DC25AA4}"/>
              </a:ext>
            </a:extLst>
          </p:cNvPr>
          <p:cNvSpPr>
            <a:spLocks noGrp="1"/>
          </p:cNvSpPr>
          <p:nvPr/>
        </p:nvSpPr>
        <p:spPr>
          <a:xfrm>
            <a:off x="914400" y="214312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Coordinate specialized assets across a wider territory.</a:t>
            </a:r>
          </a:p>
        </p:txBody>
      </p:sp>
      <p:sp>
        <p:nvSpPr>
          <p:cNvPr id="9" name="Rectangle: Rounded Corners 8">
            <a:extLst>
              <a:ext uri="{FF2B5EF4-FFF2-40B4-BE49-F238E27FC236}">
                <a16:creationId xmlns:a16="http://schemas.microsoft.com/office/drawing/2014/main" id="{70379E45-082F-4AA6-A46C-71F1BBE9B391}"/>
              </a:ext>
            </a:extLst>
          </p:cNvPr>
          <p:cNvSpPr>
            <a:spLocks noGrp="1"/>
          </p:cNvSpPr>
          <p:nvPr/>
        </p:nvSpPr>
        <p:spPr>
          <a:xfrm>
            <a:off x="6400800" y="1809750"/>
            <a:ext cx="66675" cy="685800"/>
          </a:xfrm>
          <a:prstGeom prst="roundRect">
            <a:avLst>
              <a:gd name="adj" fmla="val 50000"/>
            </a:avLst>
          </a:prstGeom>
          <a:solidFill>
            <a:srgbClr val="285B3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0426C0C6-D248-4B0D-8624-FD576AEDDA8D}"/>
              </a:ext>
            </a:extLst>
          </p:cNvPr>
          <p:cNvSpPr>
            <a:spLocks noGrp="1"/>
          </p:cNvSpPr>
          <p:nvPr/>
        </p:nvSpPr>
        <p:spPr>
          <a:xfrm>
            <a:off x="6629400" y="179070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Inventory</a:t>
            </a:r>
          </a:p>
        </p:txBody>
      </p:sp>
      <p:sp>
        <p:nvSpPr>
          <p:cNvPr id="11" name="Rectangle 10">
            <a:extLst>
              <a:ext uri="{FF2B5EF4-FFF2-40B4-BE49-F238E27FC236}">
                <a16:creationId xmlns:a16="http://schemas.microsoft.com/office/drawing/2014/main" id="{D031E723-B1BE-47C9-9F1F-A36AD6EF1E4E}"/>
              </a:ext>
            </a:extLst>
          </p:cNvPr>
          <p:cNvSpPr>
            <a:spLocks noGrp="1"/>
          </p:cNvSpPr>
          <p:nvPr/>
        </p:nvSpPr>
        <p:spPr>
          <a:xfrm>
            <a:off x="6629400" y="214312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Improve availability while reducing unnecessary duplication.</a:t>
            </a:r>
          </a:p>
        </p:txBody>
      </p:sp>
      <p:sp>
        <p:nvSpPr>
          <p:cNvPr id="12" name="Rectangle: Rounded Corners 11">
            <a:extLst>
              <a:ext uri="{FF2B5EF4-FFF2-40B4-BE49-F238E27FC236}">
                <a16:creationId xmlns:a16="http://schemas.microsoft.com/office/drawing/2014/main" id="{5C8B4E12-D9E3-4D56-9B88-6A6767A46694}"/>
              </a:ext>
            </a:extLst>
          </p:cNvPr>
          <p:cNvSpPr>
            <a:spLocks noGrp="1"/>
          </p:cNvSpPr>
          <p:nvPr/>
        </p:nvSpPr>
        <p:spPr>
          <a:xfrm>
            <a:off x="685800" y="3381375"/>
            <a:ext cx="66675" cy="685800"/>
          </a:xfrm>
          <a:prstGeom prst="roundRect">
            <a:avLst>
              <a:gd name="adj" fmla="val 50000"/>
            </a:avLst>
          </a:prstGeom>
          <a:solidFill>
            <a:srgbClr val="285B3E"/>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E51FD6CD-F37B-45D8-8368-839A7B7ECD01}"/>
              </a:ext>
            </a:extLst>
          </p:cNvPr>
          <p:cNvSpPr>
            <a:spLocks noGrp="1"/>
          </p:cNvSpPr>
          <p:nvPr/>
        </p:nvSpPr>
        <p:spPr>
          <a:xfrm>
            <a:off x="914400" y="3362325"/>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Logistics</a:t>
            </a:r>
          </a:p>
        </p:txBody>
      </p:sp>
      <p:sp>
        <p:nvSpPr>
          <p:cNvPr id="14" name="Rectangle 13">
            <a:extLst>
              <a:ext uri="{FF2B5EF4-FFF2-40B4-BE49-F238E27FC236}">
                <a16:creationId xmlns:a16="http://schemas.microsoft.com/office/drawing/2014/main" id="{232516FE-BB71-4304-9594-90892889E60F}"/>
              </a:ext>
            </a:extLst>
          </p:cNvPr>
          <p:cNvSpPr>
            <a:spLocks noGrp="1"/>
          </p:cNvSpPr>
          <p:nvPr/>
        </p:nvSpPr>
        <p:spPr>
          <a:xfrm>
            <a:off x="914400" y="3714750"/>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Plan deliveries, transfers, and seasonal capacity as one network.</a:t>
            </a:r>
          </a:p>
        </p:txBody>
      </p:sp>
      <p:sp>
        <p:nvSpPr>
          <p:cNvPr id="15" name="Rectangle: Rounded Corners 14">
            <a:extLst>
              <a:ext uri="{FF2B5EF4-FFF2-40B4-BE49-F238E27FC236}">
                <a16:creationId xmlns:a16="http://schemas.microsoft.com/office/drawing/2014/main" id="{1A773CAA-AD1A-44F1-9904-6A6198069588}"/>
              </a:ext>
            </a:extLst>
          </p:cNvPr>
          <p:cNvSpPr>
            <a:spLocks noGrp="1"/>
          </p:cNvSpPr>
          <p:nvPr/>
        </p:nvSpPr>
        <p:spPr>
          <a:xfrm>
            <a:off x="6400800" y="3381375"/>
            <a:ext cx="66675" cy="685800"/>
          </a:xfrm>
          <a:prstGeom prst="roundRect">
            <a:avLst>
              <a:gd name="adj" fmla="val 50000"/>
            </a:avLst>
          </a:prstGeom>
          <a:solidFill>
            <a:srgbClr val="C69A43"/>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A887CF41-0206-48B5-8B52-A79B0C554AE3}"/>
              </a:ext>
            </a:extLst>
          </p:cNvPr>
          <p:cNvSpPr>
            <a:spLocks noGrp="1"/>
          </p:cNvSpPr>
          <p:nvPr/>
        </p:nvSpPr>
        <p:spPr>
          <a:xfrm>
            <a:off x="6629400" y="3362325"/>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Specialists</a:t>
            </a:r>
          </a:p>
        </p:txBody>
      </p:sp>
      <p:sp>
        <p:nvSpPr>
          <p:cNvPr id="17" name="Rectangle 16">
            <a:extLst>
              <a:ext uri="{FF2B5EF4-FFF2-40B4-BE49-F238E27FC236}">
                <a16:creationId xmlns:a16="http://schemas.microsoft.com/office/drawing/2014/main" id="{63DF5204-E61A-48AA-BDD5-3ECB0B5DF41D}"/>
              </a:ext>
            </a:extLst>
          </p:cNvPr>
          <p:cNvSpPr>
            <a:spLocks noGrp="1"/>
          </p:cNvSpPr>
          <p:nvPr/>
        </p:nvSpPr>
        <p:spPr>
          <a:xfrm>
            <a:off x="6629400" y="3714750"/>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Share agronomy, safety, finance, and technology expertise.</a:t>
            </a:r>
          </a:p>
        </p:txBody>
      </p:sp>
    </p:spTree>
    <p:extLst>
      <p:ext uri="{BB962C8B-B14F-4D97-AF65-F5344CB8AC3E}">
        <p14:creationId xmlns:p14="http://schemas.microsoft.com/office/powerpoint/2010/main" val="16085256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D7CAF35-6305-4A75-A0CB-5E04C7CAB40E}"/>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A STRONGER BALANCE SHEET</a:t>
            </a:r>
          </a:p>
        </p:txBody>
      </p:sp>
      <p:sp>
        <p:nvSpPr>
          <p:cNvPr id="2" name="Rectangle 1">
            <a:extLst>
              <a:ext uri="{FF2B5EF4-FFF2-40B4-BE49-F238E27FC236}">
                <a16:creationId xmlns:a16="http://schemas.microsoft.com/office/drawing/2014/main" id="{875AD9DF-B831-42DE-A86B-EAD67F0F39D9}"/>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Financial strength gives a cooperative more choices.</a:t>
            </a:r>
          </a:p>
        </p:txBody>
      </p:sp>
      <p:sp>
        <p:nvSpPr>
          <p:cNvPr id="3" name="Rectangle 2">
            <a:extLst>
              <a:ext uri="{FF2B5EF4-FFF2-40B4-BE49-F238E27FC236}">
                <a16:creationId xmlns:a16="http://schemas.microsoft.com/office/drawing/2014/main" id="{CFABB522-F1A4-4B47-BC10-239AB99D72E0}"/>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A969BEF5-8AD2-488F-AE3E-32E51CF85703}"/>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Rounded Corners 5">
            <a:extLst>
              <a:ext uri="{FF2B5EF4-FFF2-40B4-BE49-F238E27FC236}">
                <a16:creationId xmlns:a16="http://schemas.microsoft.com/office/drawing/2014/main" id="{37E6F0B9-FCA3-4428-89EE-9ED4B35983EF}"/>
              </a:ext>
            </a:extLst>
          </p:cNvPr>
          <p:cNvSpPr>
            <a:spLocks noGrp="1"/>
          </p:cNvSpPr>
          <p:nvPr/>
        </p:nvSpPr>
        <p:spPr>
          <a:xfrm>
            <a:off x="762000" y="1952625"/>
            <a:ext cx="3143250" cy="1428750"/>
          </a:xfrm>
          <a:prstGeom prst="roundRect">
            <a:avLst>
              <a:gd name="adj" fmla="val 13333"/>
            </a:avLst>
          </a:prstGeom>
          <a:solidFill>
            <a:srgbClr val="285B3E"/>
          </a:solidFill>
          <a:ln w="0">
            <a:noFill/>
            <a:prstDash val="solid"/>
          </a:ln>
        </p:spPr>
        <p:txBody>
          <a:bodyPr/>
          <a:lstStyle/>
          <a:p>
            <a:endParaRPr lang="en-US"/>
          </a:p>
        </p:txBody>
      </p:sp>
      <p:sp>
        <p:nvSpPr>
          <p:cNvPr id="7" name="Rectangle 6">
            <a:extLst>
              <a:ext uri="{FF2B5EF4-FFF2-40B4-BE49-F238E27FC236}">
                <a16:creationId xmlns:a16="http://schemas.microsoft.com/office/drawing/2014/main" id="{D9F8ACD5-E58B-4B07-93D6-8260419415A1}"/>
              </a:ext>
            </a:extLst>
          </p:cNvPr>
          <p:cNvSpPr>
            <a:spLocks noGrp="1"/>
          </p:cNvSpPr>
          <p:nvPr/>
        </p:nvSpPr>
        <p:spPr>
          <a:xfrm>
            <a:off x="971550" y="2200275"/>
            <a:ext cx="2724150" cy="552450"/>
          </a:xfrm>
          <a:prstGeom prst="rect">
            <a:avLst/>
          </a:prstGeom>
          <a:noFill/>
          <a:ln w="0">
            <a:noFill/>
            <a:prstDash val="solid"/>
          </a:ln>
        </p:spPr>
        <p:txBody>
          <a:bodyPr/>
          <a:lstStyle/>
          <a:p>
            <a:pPr algn="ctr">
              <a:defRPr sz="3375" b="1">
                <a:solidFill>
                  <a:srgbClr val="FFFFFF"/>
                </a:solidFill>
              </a:defRPr>
            </a:pPr>
            <a:r>
              <a:rPr sz="3375" b="1">
                <a:solidFill>
                  <a:srgbClr val="FFFFFF"/>
                </a:solidFill>
              </a:rPr>
              <a:t>MORE</a:t>
            </a:r>
          </a:p>
        </p:txBody>
      </p:sp>
      <p:sp>
        <p:nvSpPr>
          <p:cNvPr id="8" name="Rectangle 7">
            <a:extLst>
              <a:ext uri="{FF2B5EF4-FFF2-40B4-BE49-F238E27FC236}">
                <a16:creationId xmlns:a16="http://schemas.microsoft.com/office/drawing/2014/main" id="{38CF0C14-E7F7-4567-9228-7D857E1F3E99}"/>
              </a:ext>
            </a:extLst>
          </p:cNvPr>
          <p:cNvSpPr>
            <a:spLocks noGrp="1"/>
          </p:cNvSpPr>
          <p:nvPr/>
        </p:nvSpPr>
        <p:spPr>
          <a:xfrm>
            <a:off x="971550" y="2867025"/>
            <a:ext cx="2724150" cy="323850"/>
          </a:xfrm>
          <a:prstGeom prst="rect">
            <a:avLst/>
          </a:prstGeom>
          <a:noFill/>
          <a:ln w="0">
            <a:noFill/>
            <a:prstDash val="solid"/>
          </a:ln>
        </p:spPr>
        <p:txBody>
          <a:bodyPr/>
          <a:lstStyle/>
          <a:p>
            <a:pPr algn="ctr">
              <a:defRPr sz="1350" b="0">
                <a:solidFill>
                  <a:srgbClr val="FFFFFF"/>
                </a:solidFill>
              </a:defRPr>
            </a:pPr>
            <a:r>
              <a:rPr sz="1350" b="0">
                <a:solidFill>
                  <a:srgbClr val="FFFFFF"/>
                </a:solidFill>
              </a:rPr>
              <a:t>working capital</a:t>
            </a:r>
          </a:p>
        </p:txBody>
      </p:sp>
      <p:sp>
        <p:nvSpPr>
          <p:cNvPr id="9" name="Rectangle: Rounded Corners 8">
            <a:extLst>
              <a:ext uri="{FF2B5EF4-FFF2-40B4-BE49-F238E27FC236}">
                <a16:creationId xmlns:a16="http://schemas.microsoft.com/office/drawing/2014/main" id="{70AA1F3F-2FF6-4DCB-BEB8-B600B6BF64B1}"/>
              </a:ext>
            </a:extLst>
          </p:cNvPr>
          <p:cNvSpPr>
            <a:spLocks noGrp="1"/>
          </p:cNvSpPr>
          <p:nvPr/>
        </p:nvSpPr>
        <p:spPr>
          <a:xfrm>
            <a:off x="4524375" y="1952625"/>
            <a:ext cx="3143250" cy="1428750"/>
          </a:xfrm>
          <a:prstGeom prst="roundRect">
            <a:avLst>
              <a:gd name="adj" fmla="val 13333"/>
            </a:avLst>
          </a:prstGeom>
          <a:solidFill>
            <a:srgbClr val="183247"/>
          </a:solidFill>
          <a:ln w="0">
            <a:noFill/>
            <a:prstDash val="solid"/>
          </a:ln>
        </p:spPr>
        <p:txBody>
          <a:bodyPr/>
          <a:lstStyle/>
          <a:p>
            <a:endParaRPr lang="en-US"/>
          </a:p>
        </p:txBody>
      </p:sp>
      <p:sp>
        <p:nvSpPr>
          <p:cNvPr id="10" name="Rectangle 9">
            <a:extLst>
              <a:ext uri="{FF2B5EF4-FFF2-40B4-BE49-F238E27FC236}">
                <a16:creationId xmlns:a16="http://schemas.microsoft.com/office/drawing/2014/main" id="{86BEC334-235C-498D-B606-B941FFB9FED0}"/>
              </a:ext>
            </a:extLst>
          </p:cNvPr>
          <p:cNvSpPr>
            <a:spLocks noGrp="1"/>
          </p:cNvSpPr>
          <p:nvPr/>
        </p:nvSpPr>
        <p:spPr>
          <a:xfrm>
            <a:off x="4733925" y="2200275"/>
            <a:ext cx="2724150" cy="552450"/>
          </a:xfrm>
          <a:prstGeom prst="rect">
            <a:avLst/>
          </a:prstGeom>
          <a:noFill/>
          <a:ln w="0">
            <a:noFill/>
            <a:prstDash val="solid"/>
          </a:ln>
        </p:spPr>
        <p:txBody>
          <a:bodyPr/>
          <a:lstStyle/>
          <a:p>
            <a:pPr algn="ctr">
              <a:defRPr sz="3375" b="1">
                <a:solidFill>
                  <a:srgbClr val="FFFFFF"/>
                </a:solidFill>
              </a:defRPr>
            </a:pPr>
            <a:r>
              <a:rPr sz="3375" b="1">
                <a:solidFill>
                  <a:srgbClr val="FFFFFF"/>
                </a:solidFill>
              </a:rPr>
              <a:t>GREATER</a:t>
            </a:r>
          </a:p>
        </p:txBody>
      </p:sp>
      <p:sp>
        <p:nvSpPr>
          <p:cNvPr id="11" name="Rectangle 10">
            <a:extLst>
              <a:ext uri="{FF2B5EF4-FFF2-40B4-BE49-F238E27FC236}">
                <a16:creationId xmlns:a16="http://schemas.microsoft.com/office/drawing/2014/main" id="{2E3EA949-C7BC-488E-8BA4-D97B514987CA}"/>
              </a:ext>
            </a:extLst>
          </p:cNvPr>
          <p:cNvSpPr>
            <a:spLocks noGrp="1"/>
          </p:cNvSpPr>
          <p:nvPr/>
        </p:nvSpPr>
        <p:spPr>
          <a:xfrm>
            <a:off x="4733925" y="2867025"/>
            <a:ext cx="2724150" cy="323850"/>
          </a:xfrm>
          <a:prstGeom prst="rect">
            <a:avLst/>
          </a:prstGeom>
          <a:noFill/>
          <a:ln w="0">
            <a:noFill/>
            <a:prstDash val="solid"/>
          </a:ln>
        </p:spPr>
        <p:txBody>
          <a:bodyPr/>
          <a:lstStyle/>
          <a:p>
            <a:pPr algn="ctr">
              <a:defRPr sz="1350" b="0">
                <a:solidFill>
                  <a:srgbClr val="FFFFFF"/>
                </a:solidFill>
              </a:defRPr>
            </a:pPr>
            <a:r>
              <a:rPr sz="1350" b="0">
                <a:solidFill>
                  <a:srgbClr val="FFFFFF"/>
                </a:solidFill>
              </a:rPr>
              <a:t>borrowing capacity</a:t>
            </a:r>
          </a:p>
        </p:txBody>
      </p:sp>
      <p:sp>
        <p:nvSpPr>
          <p:cNvPr id="12" name="Rectangle: Rounded Corners 11">
            <a:extLst>
              <a:ext uri="{FF2B5EF4-FFF2-40B4-BE49-F238E27FC236}">
                <a16:creationId xmlns:a16="http://schemas.microsoft.com/office/drawing/2014/main" id="{C1B37A6F-D9B4-4B88-9802-3C488FDC7CCF}"/>
              </a:ext>
            </a:extLst>
          </p:cNvPr>
          <p:cNvSpPr>
            <a:spLocks noGrp="1"/>
          </p:cNvSpPr>
          <p:nvPr/>
        </p:nvSpPr>
        <p:spPr>
          <a:xfrm>
            <a:off x="8286750" y="1952625"/>
            <a:ext cx="3143250" cy="1428750"/>
          </a:xfrm>
          <a:prstGeom prst="roundRect">
            <a:avLst>
              <a:gd name="adj" fmla="val 13333"/>
            </a:avLst>
          </a:prstGeom>
          <a:solidFill>
            <a:srgbClr val="C69A43"/>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703FBB8A-2B34-4AC2-95FC-38B7454244CF}"/>
              </a:ext>
            </a:extLst>
          </p:cNvPr>
          <p:cNvSpPr>
            <a:spLocks noGrp="1"/>
          </p:cNvSpPr>
          <p:nvPr/>
        </p:nvSpPr>
        <p:spPr>
          <a:xfrm>
            <a:off x="8496300" y="2200275"/>
            <a:ext cx="2724150" cy="552450"/>
          </a:xfrm>
          <a:prstGeom prst="rect">
            <a:avLst/>
          </a:prstGeom>
          <a:noFill/>
          <a:ln w="0">
            <a:noFill/>
            <a:prstDash val="solid"/>
          </a:ln>
        </p:spPr>
        <p:txBody>
          <a:bodyPr/>
          <a:lstStyle/>
          <a:p>
            <a:pPr algn="ctr">
              <a:defRPr sz="3375" b="1">
                <a:solidFill>
                  <a:srgbClr val="1E2722"/>
                </a:solidFill>
              </a:defRPr>
            </a:pPr>
            <a:r>
              <a:rPr sz="3375" b="1">
                <a:solidFill>
                  <a:srgbClr val="1E2722"/>
                </a:solidFill>
              </a:rPr>
              <a:t>BETTER</a:t>
            </a:r>
          </a:p>
        </p:txBody>
      </p:sp>
      <p:sp>
        <p:nvSpPr>
          <p:cNvPr id="14" name="Rectangle 13">
            <a:extLst>
              <a:ext uri="{FF2B5EF4-FFF2-40B4-BE49-F238E27FC236}">
                <a16:creationId xmlns:a16="http://schemas.microsoft.com/office/drawing/2014/main" id="{4340E61E-580D-4B5B-947F-F1A4337FDAE5}"/>
              </a:ext>
            </a:extLst>
          </p:cNvPr>
          <p:cNvSpPr>
            <a:spLocks noGrp="1"/>
          </p:cNvSpPr>
          <p:nvPr/>
        </p:nvSpPr>
        <p:spPr>
          <a:xfrm>
            <a:off x="8496300" y="2867025"/>
            <a:ext cx="2724150" cy="323850"/>
          </a:xfrm>
          <a:prstGeom prst="rect">
            <a:avLst/>
          </a:prstGeom>
          <a:noFill/>
          <a:ln w="0">
            <a:noFill/>
            <a:prstDash val="solid"/>
          </a:ln>
        </p:spPr>
        <p:txBody>
          <a:bodyPr/>
          <a:lstStyle/>
          <a:p>
            <a:pPr algn="ctr">
              <a:defRPr sz="1350" b="0">
                <a:solidFill>
                  <a:srgbClr val="1E2722"/>
                </a:solidFill>
              </a:defRPr>
            </a:pPr>
            <a:r>
              <a:rPr sz="1350" b="0">
                <a:solidFill>
                  <a:srgbClr val="1E2722"/>
                </a:solidFill>
              </a:rPr>
              <a:t>resilience</a:t>
            </a:r>
          </a:p>
        </p:txBody>
      </p:sp>
      <p:sp>
        <p:nvSpPr>
          <p:cNvPr id="15" name="Rectangle 14">
            <a:extLst>
              <a:ext uri="{FF2B5EF4-FFF2-40B4-BE49-F238E27FC236}">
                <a16:creationId xmlns:a16="http://schemas.microsoft.com/office/drawing/2014/main" id="{B12D3F47-F56C-48D6-B8AC-940A112A8C84}"/>
              </a:ext>
            </a:extLst>
          </p:cNvPr>
          <p:cNvSpPr>
            <a:spLocks noGrp="1"/>
          </p:cNvSpPr>
          <p:nvPr/>
        </p:nvSpPr>
        <p:spPr>
          <a:xfrm>
            <a:off x="1571625" y="4095750"/>
            <a:ext cx="9048750" cy="762000"/>
          </a:xfrm>
          <a:prstGeom prst="rect">
            <a:avLst/>
          </a:prstGeom>
          <a:noFill/>
          <a:ln w="0">
            <a:noFill/>
            <a:prstDash val="solid"/>
          </a:ln>
        </p:spPr>
        <p:txBody>
          <a:bodyPr/>
          <a:lstStyle/>
          <a:p>
            <a:pPr algn="ctr">
              <a:defRPr sz="2175" b="1">
                <a:solidFill>
                  <a:srgbClr val="FFFFFF"/>
                </a:solidFill>
              </a:defRPr>
            </a:pPr>
            <a:r>
              <a:rPr sz="2175" b="1">
                <a:solidFill>
                  <a:srgbClr val="FFFFFF"/>
                </a:solidFill>
              </a:rPr>
              <a:t>A stronger organization can invest through difficult cycles—not merely react to them.</a:t>
            </a:r>
          </a:p>
        </p:txBody>
      </p:sp>
    </p:spTree>
    <p:extLst>
      <p:ext uri="{BB962C8B-B14F-4D97-AF65-F5344CB8AC3E}">
        <p14:creationId xmlns:p14="http://schemas.microsoft.com/office/powerpoint/2010/main" val="982253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12A1295-060B-4EE3-A178-669CC8B44520}"/>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WHERE THE VALUE GOES</a:t>
            </a:r>
          </a:p>
        </p:txBody>
      </p:sp>
      <p:sp>
        <p:nvSpPr>
          <p:cNvPr id="2" name="Rectangle 1">
            <a:extLst>
              <a:ext uri="{FF2B5EF4-FFF2-40B4-BE49-F238E27FC236}">
                <a16:creationId xmlns:a16="http://schemas.microsoft.com/office/drawing/2014/main" id="{53367EB5-23ED-4342-88C3-9644C4BCD45A}"/>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Efficiency only matters when it becomes member value.</a:t>
            </a:r>
          </a:p>
        </p:txBody>
      </p:sp>
      <p:sp>
        <p:nvSpPr>
          <p:cNvPr id="3" name="Rectangle 2">
            <a:extLst>
              <a:ext uri="{FF2B5EF4-FFF2-40B4-BE49-F238E27FC236}">
                <a16:creationId xmlns:a16="http://schemas.microsoft.com/office/drawing/2014/main" id="{169C1587-F126-4F63-8AE3-BCB219344E05}"/>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91819665-62D9-4C95-B538-678E7AE405A2}"/>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49BEB0E1-3FC6-4F8E-9BC1-99B1B8299BE0}"/>
              </a:ext>
            </a:extLst>
          </p:cNvPr>
          <p:cNvSpPr>
            <a:spLocks noGrp="1"/>
          </p:cNvSpPr>
          <p:nvPr/>
        </p:nvSpPr>
        <p:spPr>
          <a:xfrm>
            <a:off x="904875" y="2095500"/>
            <a:ext cx="1952625" cy="1428750"/>
          </a:xfrm>
          <a:prstGeom prst="roundRect">
            <a:avLst>
              <a:gd name="adj" fmla="val 50000"/>
            </a:avLst>
          </a:prstGeom>
          <a:solidFill>
            <a:srgbClr val="173E2C"/>
          </a:solidFill>
          <a:ln w="0">
            <a:noFill/>
            <a:prstDash val="solid"/>
          </a:ln>
        </p:spPr>
        <p:txBody>
          <a:bodyPr/>
          <a:lstStyle/>
          <a:p>
            <a:endParaRPr lang="en-US"/>
          </a:p>
        </p:txBody>
      </p:sp>
      <p:sp>
        <p:nvSpPr>
          <p:cNvPr id="7" name="Rectangle 6">
            <a:extLst>
              <a:ext uri="{FF2B5EF4-FFF2-40B4-BE49-F238E27FC236}">
                <a16:creationId xmlns:a16="http://schemas.microsoft.com/office/drawing/2014/main" id="{D4509300-0416-4307-9F64-F9A1F5504666}"/>
              </a:ext>
            </a:extLst>
          </p:cNvPr>
          <p:cNvSpPr>
            <a:spLocks noGrp="1"/>
          </p:cNvSpPr>
          <p:nvPr/>
        </p:nvSpPr>
        <p:spPr>
          <a:xfrm>
            <a:off x="1047750" y="2571750"/>
            <a:ext cx="1666875" cy="533400"/>
          </a:xfrm>
          <a:prstGeom prst="rect">
            <a:avLst/>
          </a:prstGeom>
          <a:noFill/>
          <a:ln w="0">
            <a:noFill/>
            <a:prstDash val="solid"/>
          </a:ln>
        </p:spPr>
        <p:txBody>
          <a:bodyPr/>
          <a:lstStyle/>
          <a:p>
            <a:pPr algn="ctr">
              <a:defRPr sz="1425" b="1">
                <a:solidFill>
                  <a:srgbClr val="FFFFFF"/>
                </a:solidFill>
              </a:defRPr>
            </a:pPr>
            <a:r>
              <a:rPr sz="1425" b="1">
                <a:solidFill>
                  <a:srgbClr val="FFFFFF"/>
                </a:solidFill>
              </a:rPr>
              <a:t>COMPETITIVE</a:t>
            </a:r>
          </a:p>
          <a:p>
            <a:pPr algn="ctr">
              <a:defRPr sz="1425" b="1">
                <a:solidFill>
                  <a:srgbClr val="FFFFFF"/>
                </a:solidFill>
              </a:defRPr>
            </a:pPr>
            <a:r>
              <a:rPr sz="1425" b="1">
                <a:solidFill>
                  <a:srgbClr val="FFFFFF"/>
                </a:solidFill>
              </a:rPr>
              <a:t>PRICING</a:t>
            </a:r>
          </a:p>
        </p:txBody>
      </p:sp>
      <p:sp>
        <p:nvSpPr>
          <p:cNvPr id="8" name="Rectangle: Rounded Corners 7">
            <a:extLst>
              <a:ext uri="{FF2B5EF4-FFF2-40B4-BE49-F238E27FC236}">
                <a16:creationId xmlns:a16="http://schemas.microsoft.com/office/drawing/2014/main" id="{B5BE2F12-F6CC-42BA-BDC4-14EBA4481FD4}"/>
              </a:ext>
            </a:extLst>
          </p:cNvPr>
          <p:cNvSpPr>
            <a:spLocks noGrp="1"/>
          </p:cNvSpPr>
          <p:nvPr/>
        </p:nvSpPr>
        <p:spPr>
          <a:xfrm>
            <a:off x="3714750" y="2095500"/>
            <a:ext cx="1952625" cy="1428750"/>
          </a:xfrm>
          <a:prstGeom prst="roundRect">
            <a:avLst>
              <a:gd name="adj" fmla="val 50000"/>
            </a:avLst>
          </a:prstGeom>
          <a:solidFill>
            <a:srgbClr val="183247"/>
          </a:solidFill>
          <a:ln w="0">
            <a:noFill/>
            <a:prstDash val="solid"/>
          </a:ln>
        </p:spPr>
        <p:txBody>
          <a:bodyPr/>
          <a:lstStyle/>
          <a:p>
            <a:endParaRPr lang="en-US"/>
          </a:p>
        </p:txBody>
      </p:sp>
      <p:sp>
        <p:nvSpPr>
          <p:cNvPr id="9" name="Rectangle 8">
            <a:extLst>
              <a:ext uri="{FF2B5EF4-FFF2-40B4-BE49-F238E27FC236}">
                <a16:creationId xmlns:a16="http://schemas.microsoft.com/office/drawing/2014/main" id="{8C162B86-FF55-46C5-ABDB-D60FD758E2E1}"/>
              </a:ext>
            </a:extLst>
          </p:cNvPr>
          <p:cNvSpPr>
            <a:spLocks noGrp="1"/>
          </p:cNvSpPr>
          <p:nvPr/>
        </p:nvSpPr>
        <p:spPr>
          <a:xfrm>
            <a:off x="3857625" y="2571750"/>
            <a:ext cx="1666875" cy="533400"/>
          </a:xfrm>
          <a:prstGeom prst="rect">
            <a:avLst/>
          </a:prstGeom>
          <a:noFill/>
          <a:ln w="0">
            <a:noFill/>
            <a:prstDash val="solid"/>
          </a:ln>
        </p:spPr>
        <p:txBody>
          <a:bodyPr/>
          <a:lstStyle/>
          <a:p>
            <a:pPr algn="ctr">
              <a:defRPr sz="1425" b="1">
                <a:solidFill>
                  <a:srgbClr val="FFFFFF"/>
                </a:solidFill>
              </a:defRPr>
            </a:pPr>
            <a:r>
              <a:rPr sz="1425" b="1">
                <a:solidFill>
                  <a:srgbClr val="FFFFFF"/>
                </a:solidFill>
              </a:rPr>
              <a:t>BETTER</a:t>
            </a:r>
          </a:p>
          <a:p>
            <a:pPr algn="ctr">
              <a:defRPr sz="1425" b="1">
                <a:solidFill>
                  <a:srgbClr val="FFFFFF"/>
                </a:solidFill>
              </a:defRPr>
            </a:pPr>
            <a:r>
              <a:rPr sz="1425" b="1">
                <a:solidFill>
                  <a:srgbClr val="FFFFFF"/>
                </a:solidFill>
              </a:rPr>
              <a:t>SERVICE</a:t>
            </a:r>
          </a:p>
        </p:txBody>
      </p:sp>
      <p:sp>
        <p:nvSpPr>
          <p:cNvPr id="10" name="Rectangle: Rounded Corners 9">
            <a:extLst>
              <a:ext uri="{FF2B5EF4-FFF2-40B4-BE49-F238E27FC236}">
                <a16:creationId xmlns:a16="http://schemas.microsoft.com/office/drawing/2014/main" id="{52CB1563-987A-47BE-A898-A63BF0BE8A2D}"/>
              </a:ext>
            </a:extLst>
          </p:cNvPr>
          <p:cNvSpPr>
            <a:spLocks noGrp="1"/>
          </p:cNvSpPr>
          <p:nvPr/>
        </p:nvSpPr>
        <p:spPr>
          <a:xfrm>
            <a:off x="6524625" y="2095500"/>
            <a:ext cx="1952625" cy="1428750"/>
          </a:xfrm>
          <a:prstGeom prst="roundRect">
            <a:avLst>
              <a:gd name="adj" fmla="val 50000"/>
            </a:avLst>
          </a:prstGeom>
          <a:solidFill>
            <a:srgbClr val="173E2C"/>
          </a:solidFill>
          <a:ln w="0">
            <a:noFill/>
            <a:prstDash val="solid"/>
          </a:ln>
        </p:spPr>
        <p:txBody>
          <a:bodyPr/>
          <a:lstStyle/>
          <a:p>
            <a:endParaRPr lang="en-US"/>
          </a:p>
        </p:txBody>
      </p:sp>
      <p:sp>
        <p:nvSpPr>
          <p:cNvPr id="11" name="Rectangle 10">
            <a:extLst>
              <a:ext uri="{FF2B5EF4-FFF2-40B4-BE49-F238E27FC236}">
                <a16:creationId xmlns:a16="http://schemas.microsoft.com/office/drawing/2014/main" id="{0E2E2C92-C188-496C-AB7E-7204BA2CAB4D}"/>
              </a:ext>
            </a:extLst>
          </p:cNvPr>
          <p:cNvSpPr>
            <a:spLocks noGrp="1"/>
          </p:cNvSpPr>
          <p:nvPr/>
        </p:nvSpPr>
        <p:spPr>
          <a:xfrm>
            <a:off x="6667500" y="2571750"/>
            <a:ext cx="1666875" cy="533400"/>
          </a:xfrm>
          <a:prstGeom prst="rect">
            <a:avLst/>
          </a:prstGeom>
          <a:noFill/>
          <a:ln w="0">
            <a:noFill/>
            <a:prstDash val="solid"/>
          </a:ln>
        </p:spPr>
        <p:txBody>
          <a:bodyPr/>
          <a:lstStyle/>
          <a:p>
            <a:pPr algn="ctr">
              <a:defRPr sz="1425" b="1">
                <a:solidFill>
                  <a:srgbClr val="FFFFFF"/>
                </a:solidFill>
              </a:defRPr>
            </a:pPr>
            <a:r>
              <a:rPr sz="1425" b="1">
                <a:solidFill>
                  <a:srgbClr val="FFFFFF"/>
                </a:solidFill>
              </a:rPr>
              <a:t>MODERN</a:t>
            </a:r>
          </a:p>
          <a:p>
            <a:pPr algn="ctr">
              <a:defRPr sz="1425" b="1">
                <a:solidFill>
                  <a:srgbClr val="FFFFFF"/>
                </a:solidFill>
              </a:defRPr>
            </a:pPr>
            <a:r>
              <a:rPr sz="1425" b="1">
                <a:solidFill>
                  <a:srgbClr val="FFFFFF"/>
                </a:solidFill>
              </a:rPr>
              <a:t>EQUIPMENT</a:t>
            </a:r>
          </a:p>
        </p:txBody>
      </p:sp>
      <p:sp>
        <p:nvSpPr>
          <p:cNvPr id="12" name="Rectangle: Rounded Corners 11">
            <a:extLst>
              <a:ext uri="{FF2B5EF4-FFF2-40B4-BE49-F238E27FC236}">
                <a16:creationId xmlns:a16="http://schemas.microsoft.com/office/drawing/2014/main" id="{E34B1553-1C63-4D2B-B9A2-5FC0887804C2}"/>
              </a:ext>
            </a:extLst>
          </p:cNvPr>
          <p:cNvSpPr>
            <a:spLocks noGrp="1"/>
          </p:cNvSpPr>
          <p:nvPr/>
        </p:nvSpPr>
        <p:spPr>
          <a:xfrm>
            <a:off x="9334500" y="2095500"/>
            <a:ext cx="1952625" cy="1428750"/>
          </a:xfrm>
          <a:prstGeom prst="roundRect">
            <a:avLst>
              <a:gd name="adj" fmla="val 50000"/>
            </a:avLst>
          </a:prstGeom>
          <a:solidFill>
            <a:srgbClr val="C69A43"/>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6B089395-77B1-47AB-871E-F01FE31D2606}"/>
              </a:ext>
            </a:extLst>
          </p:cNvPr>
          <p:cNvSpPr>
            <a:spLocks noGrp="1"/>
          </p:cNvSpPr>
          <p:nvPr/>
        </p:nvSpPr>
        <p:spPr>
          <a:xfrm>
            <a:off x="9477375" y="2571750"/>
            <a:ext cx="1666875" cy="533400"/>
          </a:xfrm>
          <a:prstGeom prst="rect">
            <a:avLst/>
          </a:prstGeom>
          <a:noFill/>
          <a:ln w="0">
            <a:noFill/>
            <a:prstDash val="solid"/>
          </a:ln>
        </p:spPr>
        <p:txBody>
          <a:bodyPr/>
          <a:lstStyle/>
          <a:p>
            <a:pPr algn="ctr">
              <a:defRPr sz="1425" b="1">
                <a:solidFill>
                  <a:srgbClr val="1E2722"/>
                </a:solidFill>
              </a:defRPr>
            </a:pPr>
            <a:r>
              <a:rPr sz="1425" b="1">
                <a:solidFill>
                  <a:srgbClr val="1E2722"/>
                </a:solidFill>
              </a:rPr>
              <a:t>PATRONAGE</a:t>
            </a:r>
          </a:p>
          <a:p>
            <a:pPr algn="ctr">
              <a:defRPr sz="1425" b="1">
                <a:solidFill>
                  <a:srgbClr val="1E2722"/>
                </a:solidFill>
              </a:defRPr>
            </a:pPr>
            <a:r>
              <a:rPr sz="1425" b="1">
                <a:solidFill>
                  <a:srgbClr val="1E2722"/>
                </a:solidFill>
              </a:rPr>
              <a:t>&amp; EQUITY</a:t>
            </a:r>
          </a:p>
        </p:txBody>
      </p:sp>
      <p:sp>
        <p:nvSpPr>
          <p:cNvPr id="14" name="Rectangle 13">
            <a:extLst>
              <a:ext uri="{FF2B5EF4-FFF2-40B4-BE49-F238E27FC236}">
                <a16:creationId xmlns:a16="http://schemas.microsoft.com/office/drawing/2014/main" id="{B88FE95F-7D59-4270-82C2-305267A0C24B}"/>
              </a:ext>
            </a:extLst>
          </p:cNvPr>
          <p:cNvSpPr>
            <a:spLocks noGrp="1"/>
          </p:cNvSpPr>
          <p:nvPr/>
        </p:nvSpPr>
        <p:spPr>
          <a:xfrm>
            <a:off x="1285875" y="4238625"/>
            <a:ext cx="9620250" cy="857250"/>
          </a:xfrm>
          <a:prstGeom prst="rect">
            <a:avLst/>
          </a:prstGeom>
          <a:noFill/>
          <a:ln w="0">
            <a:noFill/>
            <a:prstDash val="solid"/>
          </a:ln>
        </p:spPr>
        <p:txBody>
          <a:bodyPr/>
          <a:lstStyle/>
          <a:p>
            <a:pPr algn="ctr">
              <a:defRPr sz="2100" b="1">
                <a:solidFill>
                  <a:srgbClr val="1E2722"/>
                </a:solidFill>
              </a:defRPr>
            </a:pPr>
            <a:r>
              <a:rPr sz="2100" b="1">
                <a:solidFill>
                  <a:srgbClr val="1E2722"/>
                </a:solidFill>
              </a:rPr>
              <a:t>The objective is not simply to reduce cost. It is to create more value for every member-owner.</a:t>
            </a:r>
          </a:p>
        </p:txBody>
      </p:sp>
    </p:spTree>
    <p:extLst>
      <p:ext uri="{BB962C8B-B14F-4D97-AF65-F5344CB8AC3E}">
        <p14:creationId xmlns:p14="http://schemas.microsoft.com/office/powerpoint/2010/main" val="6019700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pic>
        <p:nvPicPr>
          <p:cNvPr id="9" name="Picture 8"/>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40F256ED-F0D5-4361-8541-D58206E26938}"/>
              </a:ext>
            </a:extLst>
          </p:cNvPr>
          <p:cNvSpPr>
            <a:spLocks noGrp="1"/>
          </p:cNvSpPr>
          <p:nvPr/>
        </p:nvSpPr>
        <p:spPr>
          <a:xfrm>
            <a:off x="6762750" y="0"/>
            <a:ext cx="5429250" cy="6858000"/>
          </a:xfrm>
          <a:prstGeom prst="rect">
            <a:avLst/>
          </a:prstGeom>
          <a:solidFill>
            <a:srgbClr val="102D21">
              <a:alpha val="86667"/>
            </a:srgbClr>
          </a:solidFill>
          <a:ln w="0">
            <a:noFill/>
            <a:prstDash val="solid"/>
          </a:ln>
        </p:spPr>
        <p:txBody>
          <a:bodyPr/>
          <a:lstStyle/>
          <a:p>
            <a:endParaRPr lang="en-US"/>
          </a:p>
        </p:txBody>
      </p:sp>
      <p:sp>
        <p:nvSpPr>
          <p:cNvPr id="3" name="Rectangle 2">
            <a:extLst>
              <a:ext uri="{FF2B5EF4-FFF2-40B4-BE49-F238E27FC236}">
                <a16:creationId xmlns:a16="http://schemas.microsoft.com/office/drawing/2014/main" id="{4DDB4A4E-DDCC-403F-81A2-ADFBD071E14C}"/>
              </a:ext>
            </a:extLst>
          </p:cNvPr>
          <p:cNvSpPr>
            <a:spLocks noGrp="1"/>
          </p:cNvSpPr>
          <p:nvPr/>
        </p:nvSpPr>
        <p:spPr>
          <a:xfrm>
            <a:off x="7239000" y="1143000"/>
            <a:ext cx="4191000" cy="1143000"/>
          </a:xfrm>
          <a:prstGeom prst="rect">
            <a:avLst/>
          </a:prstGeom>
          <a:noFill/>
          <a:ln w="0">
            <a:noFill/>
            <a:prstDash val="solid"/>
          </a:ln>
        </p:spPr>
        <p:txBody>
          <a:bodyPr/>
          <a:lstStyle/>
          <a:p>
            <a:pPr algn="l">
              <a:defRPr sz="3600" b="1">
                <a:solidFill>
                  <a:srgbClr val="FFFFFF"/>
                </a:solidFill>
              </a:defRPr>
            </a:pPr>
            <a:r>
              <a:rPr sz="3600" b="1">
                <a:solidFill>
                  <a:srgbClr val="FFFFFF"/>
                </a:solidFill>
              </a:rPr>
              <a:t>LOCAL SERVICE</a:t>
            </a:r>
          </a:p>
          <a:p>
            <a:pPr algn="l">
              <a:defRPr sz="3600" b="1">
                <a:solidFill>
                  <a:srgbClr val="FFFFFF"/>
                </a:solidFill>
              </a:defRPr>
            </a:pPr>
            <a:r>
              <a:rPr sz="3600" b="1">
                <a:solidFill>
                  <a:srgbClr val="FFFFFF"/>
                </a:solidFill>
              </a:rPr>
              <a:t>STAYS LOCAL.</a:t>
            </a:r>
          </a:p>
        </p:txBody>
      </p:sp>
      <p:sp>
        <p:nvSpPr>
          <p:cNvPr id="4" name="Rectangle 3">
            <a:extLst>
              <a:ext uri="{FF2B5EF4-FFF2-40B4-BE49-F238E27FC236}">
                <a16:creationId xmlns:a16="http://schemas.microsoft.com/office/drawing/2014/main" id="{BAC94421-6116-4EAF-9C29-82B3709DCBC8}"/>
              </a:ext>
            </a:extLst>
          </p:cNvPr>
          <p:cNvSpPr>
            <a:spLocks noGrp="1"/>
          </p:cNvSpPr>
          <p:nvPr/>
        </p:nvSpPr>
        <p:spPr>
          <a:xfrm>
            <a:off x="7258050" y="2552700"/>
            <a:ext cx="1000125" cy="57150"/>
          </a:xfrm>
          <a:prstGeom prst="rect">
            <a:avLst/>
          </a:prstGeom>
          <a:solidFill>
            <a:srgbClr val="C69A43"/>
          </a:solidFill>
          <a:ln w="0">
            <a:noFill/>
            <a:prstDash val="solid"/>
          </a:ln>
        </p:spPr>
        <p:txBody>
          <a:bodyPr/>
          <a:lstStyle/>
          <a:p>
            <a:endParaRPr lang="en-US"/>
          </a:p>
        </p:txBody>
      </p:sp>
      <p:sp>
        <p:nvSpPr>
          <p:cNvPr id="5" name="Rectangle 4">
            <a:extLst>
              <a:ext uri="{FF2B5EF4-FFF2-40B4-BE49-F238E27FC236}">
                <a16:creationId xmlns:a16="http://schemas.microsoft.com/office/drawing/2014/main" id="{28D81CC5-C54D-4FE9-8894-67CD7A1F2CB9}"/>
              </a:ext>
            </a:extLst>
          </p:cNvPr>
          <p:cNvSpPr>
            <a:spLocks noGrp="1"/>
          </p:cNvSpPr>
          <p:nvPr/>
        </p:nvSpPr>
        <p:spPr>
          <a:xfrm>
            <a:off x="7258050" y="3000375"/>
            <a:ext cx="4000500" cy="1809750"/>
          </a:xfrm>
          <a:prstGeom prst="rect">
            <a:avLst/>
          </a:prstGeom>
          <a:noFill/>
          <a:ln w="0">
            <a:noFill/>
            <a:prstDash val="solid"/>
          </a:ln>
        </p:spPr>
        <p:txBody>
          <a:bodyPr/>
          <a:lstStyle/>
          <a:p>
            <a:pPr algn="l">
              <a:defRPr sz="2025" b="0">
                <a:solidFill>
                  <a:srgbClr val="ECF2ED"/>
                </a:solidFill>
              </a:defRPr>
            </a:pPr>
            <a:r>
              <a:rPr sz="2025" b="0">
                <a:solidFill>
                  <a:srgbClr val="ECF2ED"/>
                </a:solidFill>
              </a:rPr>
              <a:t>Local employees.</a:t>
            </a:r>
          </a:p>
          <a:p>
            <a:pPr algn="l">
              <a:defRPr sz="2025" b="0">
                <a:solidFill>
                  <a:srgbClr val="ECF2ED"/>
                </a:solidFill>
              </a:defRPr>
            </a:pPr>
            <a:r>
              <a:rPr sz="2025" b="0">
                <a:solidFill>
                  <a:srgbClr val="ECF2ED"/>
                </a:solidFill>
              </a:rPr>
              <a:t>Local agronomy knowledge.</a:t>
            </a:r>
          </a:p>
          <a:p>
            <a:pPr algn="l">
              <a:defRPr sz="2025" b="0">
                <a:solidFill>
                  <a:srgbClr val="ECF2ED"/>
                </a:solidFill>
              </a:defRPr>
            </a:pPr>
            <a:r>
              <a:rPr sz="2025" b="0">
                <a:solidFill>
                  <a:srgbClr val="ECF2ED"/>
                </a:solidFill>
              </a:rPr>
              <a:t>Local relationships.</a:t>
            </a:r>
          </a:p>
          <a:p>
            <a:pPr algn="l">
              <a:defRPr sz="2025" b="0">
                <a:solidFill>
                  <a:srgbClr val="ECF2ED"/>
                </a:solidFill>
              </a:defRPr>
            </a:pPr>
            <a:r>
              <a:rPr sz="2025" b="0">
                <a:solidFill>
                  <a:srgbClr val="ECF2ED"/>
                </a:solidFill>
              </a:rPr>
              <a:t>Farmer-elected leadership.</a:t>
            </a:r>
          </a:p>
        </p:txBody>
      </p:sp>
      <p:sp>
        <p:nvSpPr>
          <p:cNvPr id="6" name="Rectangle 5">
            <a:extLst>
              <a:ext uri="{FF2B5EF4-FFF2-40B4-BE49-F238E27FC236}">
                <a16:creationId xmlns:a16="http://schemas.microsoft.com/office/drawing/2014/main" id="{C1FC87A8-DEC0-4CC6-B635-E2C971C78BE5}"/>
              </a:ext>
            </a:extLst>
          </p:cNvPr>
          <p:cNvSpPr>
            <a:spLocks noGrp="1"/>
          </p:cNvSpPr>
          <p:nvPr/>
        </p:nvSpPr>
        <p:spPr>
          <a:xfrm>
            <a:off x="7258050" y="5286375"/>
            <a:ext cx="3905250" cy="552450"/>
          </a:xfrm>
          <a:prstGeom prst="rect">
            <a:avLst/>
          </a:prstGeom>
          <a:noFill/>
          <a:ln w="0">
            <a:noFill/>
            <a:prstDash val="solid"/>
          </a:ln>
        </p:spPr>
        <p:txBody>
          <a:bodyPr/>
          <a:lstStyle/>
          <a:p>
            <a:pPr algn="l">
              <a:defRPr sz="1725" b="1">
                <a:solidFill>
                  <a:srgbClr val="C69A43"/>
                </a:solidFill>
              </a:defRPr>
            </a:pPr>
            <a:r>
              <a:rPr sz="1725" b="1">
                <a:solidFill>
                  <a:srgbClr val="C69A43"/>
                </a:solidFill>
              </a:rPr>
              <a:t>A stronger organization stands behind them.</a:t>
            </a:r>
          </a:p>
        </p:txBody>
      </p:sp>
      <p:sp>
        <p:nvSpPr>
          <p:cNvPr id="7" name="Rectangle 6">
            <a:extLst>
              <a:ext uri="{FF2B5EF4-FFF2-40B4-BE49-F238E27FC236}">
                <a16:creationId xmlns:a16="http://schemas.microsoft.com/office/drawing/2014/main" id="{8D2DC5BC-D700-46CF-A0B0-0724B07BEA30}"/>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Tree>
    <p:extLst>
      <p:ext uri="{BB962C8B-B14F-4D97-AF65-F5344CB8AC3E}">
        <p14:creationId xmlns:p14="http://schemas.microsoft.com/office/powerpoint/2010/main" val="18731937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FFF91DB-2F37-4236-B729-13F2D34D7CA8}"/>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LOCAL CONTROL</a:t>
            </a:r>
          </a:p>
        </p:txBody>
      </p:sp>
      <p:sp>
        <p:nvSpPr>
          <p:cNvPr id="2" name="Rectangle 1">
            <a:extLst>
              <a:ext uri="{FF2B5EF4-FFF2-40B4-BE49-F238E27FC236}">
                <a16:creationId xmlns:a16="http://schemas.microsoft.com/office/drawing/2014/main" id="{27D149FC-58D0-4957-B68B-C8B97C91D160}"/>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Governance remains in the hands of farmers.</a:t>
            </a:r>
          </a:p>
        </p:txBody>
      </p:sp>
      <p:sp>
        <p:nvSpPr>
          <p:cNvPr id="3" name="Rectangle 2">
            <a:extLst>
              <a:ext uri="{FF2B5EF4-FFF2-40B4-BE49-F238E27FC236}">
                <a16:creationId xmlns:a16="http://schemas.microsoft.com/office/drawing/2014/main" id="{F5EAF800-7B4E-48F2-BFB0-839F1797B2D5}"/>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285ACC56-DBD6-4EAA-BAF2-8A00393284A6}"/>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433FF67B-8E8F-422B-9464-78C463B64705}"/>
              </a:ext>
            </a:extLst>
          </p:cNvPr>
          <p:cNvSpPr>
            <a:spLocks noGrp="1"/>
          </p:cNvSpPr>
          <p:nvPr/>
        </p:nvSpPr>
        <p:spPr>
          <a:xfrm>
            <a:off x="1047750" y="2143125"/>
            <a:ext cx="2476500" cy="457200"/>
          </a:xfrm>
          <a:prstGeom prst="rect">
            <a:avLst/>
          </a:prstGeom>
          <a:noFill/>
          <a:ln w="0">
            <a:noFill/>
            <a:prstDash val="solid"/>
          </a:ln>
        </p:spPr>
        <p:txBody>
          <a:bodyPr/>
          <a:lstStyle/>
          <a:p>
            <a:pPr algn="ctr">
              <a:defRPr sz="2325" b="1">
                <a:solidFill>
                  <a:srgbClr val="173E2C"/>
                </a:solidFill>
              </a:defRPr>
            </a:pPr>
            <a:r>
              <a:rPr sz="2325" b="1">
                <a:solidFill>
                  <a:srgbClr val="173E2C"/>
                </a:solidFill>
              </a:rPr>
              <a:t>MEMBERS</a:t>
            </a:r>
          </a:p>
        </p:txBody>
      </p:sp>
      <p:sp>
        <p:nvSpPr>
          <p:cNvPr id="7" name="Rectangle 6">
            <a:extLst>
              <a:ext uri="{FF2B5EF4-FFF2-40B4-BE49-F238E27FC236}">
                <a16:creationId xmlns:a16="http://schemas.microsoft.com/office/drawing/2014/main" id="{0E332342-6B90-4EEF-B7D2-7CA8A1682D76}"/>
              </a:ext>
            </a:extLst>
          </p:cNvPr>
          <p:cNvSpPr>
            <a:spLocks noGrp="1"/>
          </p:cNvSpPr>
          <p:nvPr/>
        </p:nvSpPr>
        <p:spPr>
          <a:xfrm>
            <a:off x="4514850" y="2228850"/>
            <a:ext cx="857250" cy="304800"/>
          </a:xfrm>
          <a:prstGeom prst="rect">
            <a:avLst/>
          </a:prstGeom>
          <a:noFill/>
          <a:ln w="0">
            <a:noFill/>
            <a:prstDash val="solid"/>
          </a:ln>
        </p:spPr>
        <p:txBody>
          <a:bodyPr/>
          <a:lstStyle/>
          <a:p>
            <a:pPr algn="ctr">
              <a:defRPr sz="1575" b="0">
                <a:solidFill>
                  <a:srgbClr val="66716A"/>
                </a:solidFill>
              </a:defRPr>
            </a:pPr>
            <a:r>
              <a:rPr sz="1575" b="0">
                <a:solidFill>
                  <a:srgbClr val="66716A"/>
                </a:solidFill>
              </a:rPr>
              <a:t>elect</a:t>
            </a:r>
          </a:p>
        </p:txBody>
      </p:sp>
      <p:sp>
        <p:nvSpPr>
          <p:cNvPr id="8" name="Rectangle 7">
            <a:extLst>
              <a:ext uri="{FF2B5EF4-FFF2-40B4-BE49-F238E27FC236}">
                <a16:creationId xmlns:a16="http://schemas.microsoft.com/office/drawing/2014/main" id="{83279B27-8813-429F-9C21-729F1A5677FA}"/>
              </a:ext>
            </a:extLst>
          </p:cNvPr>
          <p:cNvSpPr>
            <a:spLocks noGrp="1"/>
          </p:cNvSpPr>
          <p:nvPr/>
        </p:nvSpPr>
        <p:spPr>
          <a:xfrm>
            <a:off x="6286500" y="2143125"/>
            <a:ext cx="2476500" cy="457200"/>
          </a:xfrm>
          <a:prstGeom prst="rect">
            <a:avLst/>
          </a:prstGeom>
          <a:noFill/>
          <a:ln w="0">
            <a:noFill/>
            <a:prstDash val="solid"/>
          </a:ln>
        </p:spPr>
        <p:txBody>
          <a:bodyPr/>
          <a:lstStyle/>
          <a:p>
            <a:pPr algn="ctr">
              <a:defRPr sz="2325" b="1">
                <a:solidFill>
                  <a:srgbClr val="173E2C"/>
                </a:solidFill>
              </a:defRPr>
            </a:pPr>
            <a:r>
              <a:rPr sz="2325" b="1">
                <a:solidFill>
                  <a:srgbClr val="173E2C"/>
                </a:solidFill>
              </a:rPr>
              <a:t>DIRECTORS</a:t>
            </a:r>
          </a:p>
        </p:txBody>
      </p:sp>
      <p:sp>
        <p:nvSpPr>
          <p:cNvPr id="9" name="Rectangle 8">
            <a:extLst>
              <a:ext uri="{FF2B5EF4-FFF2-40B4-BE49-F238E27FC236}">
                <a16:creationId xmlns:a16="http://schemas.microsoft.com/office/drawing/2014/main" id="{3C014071-9C33-489F-8896-4FAC772A4FF6}"/>
              </a:ext>
            </a:extLst>
          </p:cNvPr>
          <p:cNvSpPr>
            <a:spLocks noGrp="1"/>
          </p:cNvSpPr>
          <p:nvPr/>
        </p:nvSpPr>
        <p:spPr>
          <a:xfrm>
            <a:off x="8982075" y="2228850"/>
            <a:ext cx="1285875" cy="304800"/>
          </a:xfrm>
          <a:prstGeom prst="rect">
            <a:avLst/>
          </a:prstGeom>
          <a:noFill/>
          <a:ln w="0">
            <a:noFill/>
            <a:prstDash val="solid"/>
          </a:ln>
        </p:spPr>
        <p:txBody>
          <a:bodyPr/>
          <a:lstStyle/>
          <a:p>
            <a:pPr algn="ctr">
              <a:defRPr sz="1575" b="0">
                <a:solidFill>
                  <a:srgbClr val="66716A"/>
                </a:solidFill>
              </a:defRPr>
            </a:pPr>
            <a:r>
              <a:rPr sz="1575" b="0">
                <a:solidFill>
                  <a:srgbClr val="66716A"/>
                </a:solidFill>
              </a:rPr>
              <a:t>who govern</a:t>
            </a:r>
          </a:p>
        </p:txBody>
      </p:sp>
      <p:sp>
        <p:nvSpPr>
          <p:cNvPr id="10" name="Rectangle: Rounded Corners 9">
            <a:extLst>
              <a:ext uri="{FF2B5EF4-FFF2-40B4-BE49-F238E27FC236}">
                <a16:creationId xmlns:a16="http://schemas.microsoft.com/office/drawing/2014/main" id="{7A7B10B4-3528-4F6C-AAD5-7C20CFECCD07}"/>
              </a:ext>
            </a:extLst>
          </p:cNvPr>
          <p:cNvSpPr>
            <a:spLocks noGrp="1"/>
          </p:cNvSpPr>
          <p:nvPr/>
        </p:nvSpPr>
        <p:spPr>
          <a:xfrm>
            <a:off x="3048000" y="3286125"/>
            <a:ext cx="6096000" cy="1047750"/>
          </a:xfrm>
          <a:prstGeom prst="roundRect">
            <a:avLst>
              <a:gd name="adj" fmla="val 16364"/>
            </a:avLst>
          </a:prstGeom>
          <a:solidFill>
            <a:srgbClr val="F2E8D2"/>
          </a:solidFill>
          <a:ln w="19050">
            <a:solidFill>
              <a:srgbClr val="C69A43"/>
            </a:solidFill>
            <a:prstDash val="solid"/>
          </a:ln>
        </p:spPr>
        <p:txBody>
          <a:bodyPr/>
          <a:lstStyle/>
          <a:p>
            <a:endParaRPr lang="en-US"/>
          </a:p>
        </p:txBody>
      </p:sp>
      <p:sp>
        <p:nvSpPr>
          <p:cNvPr id="11" name="Rectangle 10">
            <a:extLst>
              <a:ext uri="{FF2B5EF4-FFF2-40B4-BE49-F238E27FC236}">
                <a16:creationId xmlns:a16="http://schemas.microsoft.com/office/drawing/2014/main" id="{AC0D1DF3-4686-4A02-992F-B923E2B37061}"/>
              </a:ext>
            </a:extLst>
          </p:cNvPr>
          <p:cNvSpPr>
            <a:spLocks noGrp="1"/>
          </p:cNvSpPr>
          <p:nvPr/>
        </p:nvSpPr>
        <p:spPr>
          <a:xfrm>
            <a:off x="3429000" y="3600450"/>
            <a:ext cx="5334000" cy="381000"/>
          </a:xfrm>
          <a:prstGeom prst="rect">
            <a:avLst/>
          </a:prstGeom>
          <a:noFill/>
          <a:ln w="0">
            <a:noFill/>
            <a:prstDash val="solid"/>
          </a:ln>
        </p:spPr>
        <p:txBody>
          <a:bodyPr/>
          <a:lstStyle/>
          <a:p>
            <a:pPr algn="ctr">
              <a:defRPr sz="2400" b="1">
                <a:solidFill>
                  <a:srgbClr val="1E2722"/>
                </a:solidFill>
              </a:defRPr>
            </a:pPr>
            <a:r>
              <a:rPr sz="2400" b="1">
                <a:solidFill>
                  <a:srgbClr val="1E2722"/>
                </a:solidFill>
              </a:rPr>
              <a:t>THE COOPERATIVE</a:t>
            </a:r>
          </a:p>
        </p:txBody>
      </p:sp>
      <p:sp>
        <p:nvSpPr>
          <p:cNvPr id="12" name="Rectangle 11">
            <a:extLst>
              <a:ext uri="{FF2B5EF4-FFF2-40B4-BE49-F238E27FC236}">
                <a16:creationId xmlns:a16="http://schemas.microsoft.com/office/drawing/2014/main" id="{CE3A0063-C9DA-49C7-8C8C-E18CB5CB0AF8}"/>
              </a:ext>
            </a:extLst>
          </p:cNvPr>
          <p:cNvSpPr>
            <a:spLocks noGrp="1"/>
          </p:cNvSpPr>
          <p:nvPr/>
        </p:nvSpPr>
        <p:spPr>
          <a:xfrm>
            <a:off x="2000250" y="4953000"/>
            <a:ext cx="8191500" cy="438150"/>
          </a:xfrm>
          <a:prstGeom prst="rect">
            <a:avLst/>
          </a:prstGeom>
          <a:noFill/>
          <a:ln w="0">
            <a:noFill/>
            <a:prstDash val="solid"/>
          </a:ln>
        </p:spPr>
        <p:txBody>
          <a:bodyPr/>
          <a:lstStyle/>
          <a:p>
            <a:pPr algn="ctr">
              <a:defRPr sz="1725" b="1">
                <a:solidFill>
                  <a:srgbClr val="1E2722"/>
                </a:solidFill>
              </a:defRPr>
            </a:pPr>
            <a:r>
              <a:rPr lang="en-US" sz="1725" b="1" dirty="0">
                <a:solidFill>
                  <a:srgbClr val="1E2722"/>
                </a:solidFill>
              </a:rPr>
              <a:t>Each legacy cooperative will share equal representation on the Board of Directors</a:t>
            </a:r>
            <a:endParaRPr sz="1725" b="1" dirty="0">
              <a:solidFill>
                <a:srgbClr val="1E2722"/>
              </a:solidFill>
            </a:endParaRPr>
          </a:p>
        </p:txBody>
      </p:sp>
    </p:spTree>
    <p:extLst>
      <p:ext uri="{BB962C8B-B14F-4D97-AF65-F5344CB8AC3E}">
        <p14:creationId xmlns:p14="http://schemas.microsoft.com/office/powerpoint/2010/main" val="420104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06F76C6C-F635-49E7-880A-2116EA24FB32}"/>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MEMBER EQUITY</a:t>
            </a:r>
          </a:p>
        </p:txBody>
      </p:sp>
      <p:sp>
        <p:nvSpPr>
          <p:cNvPr id="2" name="Rectangle 1">
            <a:extLst>
              <a:ext uri="{FF2B5EF4-FFF2-40B4-BE49-F238E27FC236}">
                <a16:creationId xmlns:a16="http://schemas.microsoft.com/office/drawing/2014/main" id="{B2994FE8-0D65-4A45-A1D6-AB16C6E6F161}"/>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Protecting member equity is a central reason to act.</a:t>
            </a:r>
          </a:p>
        </p:txBody>
      </p:sp>
      <p:sp>
        <p:nvSpPr>
          <p:cNvPr id="3" name="Rectangle 2">
            <a:extLst>
              <a:ext uri="{FF2B5EF4-FFF2-40B4-BE49-F238E27FC236}">
                <a16:creationId xmlns:a16="http://schemas.microsoft.com/office/drawing/2014/main" id="{39038B64-28EF-4A8B-9CA7-0BE15589D216}"/>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B726CD95-6F9B-4A5C-B1C2-DA2821730485}"/>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E912678D-29F3-4363-862E-172D8E32149D}"/>
              </a:ext>
            </a:extLst>
          </p:cNvPr>
          <p:cNvSpPr>
            <a:spLocks noGrp="1"/>
          </p:cNvSpPr>
          <p:nvPr/>
        </p:nvSpPr>
        <p:spPr>
          <a:xfrm>
            <a:off x="685800" y="1905000"/>
            <a:ext cx="66675" cy="685800"/>
          </a:xfrm>
          <a:prstGeom prst="roundRect">
            <a:avLst>
              <a:gd name="adj" fmla="val 50000"/>
            </a:avLst>
          </a:prstGeom>
          <a:solidFill>
            <a:srgbClr val="C69A43"/>
          </a:solidFill>
          <a:ln w="0">
            <a:noFill/>
            <a:prstDash val="solid"/>
          </a:ln>
        </p:spPr>
        <p:txBody>
          <a:bodyPr/>
          <a:lstStyle/>
          <a:p>
            <a:endParaRPr lang="en-US"/>
          </a:p>
        </p:txBody>
      </p:sp>
      <p:sp>
        <p:nvSpPr>
          <p:cNvPr id="7" name="Rectangle 6">
            <a:extLst>
              <a:ext uri="{FF2B5EF4-FFF2-40B4-BE49-F238E27FC236}">
                <a16:creationId xmlns:a16="http://schemas.microsoft.com/office/drawing/2014/main" id="{F2F4AB2E-6E57-4599-B465-1AE74053A754}"/>
              </a:ext>
            </a:extLst>
          </p:cNvPr>
          <p:cNvSpPr>
            <a:spLocks noGrp="1"/>
          </p:cNvSpPr>
          <p:nvPr/>
        </p:nvSpPr>
        <p:spPr>
          <a:xfrm>
            <a:off x="914400" y="188595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Preserve value</a:t>
            </a:r>
          </a:p>
        </p:txBody>
      </p:sp>
      <p:sp>
        <p:nvSpPr>
          <p:cNvPr id="8" name="Rectangle 7">
            <a:extLst>
              <a:ext uri="{FF2B5EF4-FFF2-40B4-BE49-F238E27FC236}">
                <a16:creationId xmlns:a16="http://schemas.microsoft.com/office/drawing/2014/main" id="{260064A6-CACC-4CCF-AE71-7D6DB6E9B409}"/>
              </a:ext>
            </a:extLst>
          </p:cNvPr>
          <p:cNvSpPr>
            <a:spLocks noGrp="1"/>
          </p:cNvSpPr>
          <p:nvPr/>
        </p:nvSpPr>
        <p:spPr>
          <a:xfrm>
            <a:off x="914400" y="223837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Build the earnings capacity that supports the cooperative's obligations.</a:t>
            </a:r>
          </a:p>
        </p:txBody>
      </p:sp>
      <p:sp>
        <p:nvSpPr>
          <p:cNvPr id="9" name="Rectangle: Rounded Corners 8">
            <a:extLst>
              <a:ext uri="{FF2B5EF4-FFF2-40B4-BE49-F238E27FC236}">
                <a16:creationId xmlns:a16="http://schemas.microsoft.com/office/drawing/2014/main" id="{E05E2016-65CF-477C-8B2F-5BF5583F5F4A}"/>
              </a:ext>
            </a:extLst>
          </p:cNvPr>
          <p:cNvSpPr>
            <a:spLocks noGrp="1"/>
          </p:cNvSpPr>
          <p:nvPr/>
        </p:nvSpPr>
        <p:spPr>
          <a:xfrm>
            <a:off x="6400800" y="1905000"/>
            <a:ext cx="66675" cy="685800"/>
          </a:xfrm>
          <a:prstGeom prst="roundRect">
            <a:avLst>
              <a:gd name="adj" fmla="val 50000"/>
            </a:avLst>
          </a:prstGeom>
          <a:solidFill>
            <a:srgbClr val="285B3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FDF2C2B8-AC82-4A3E-8B0C-6284F07D4E00}"/>
              </a:ext>
            </a:extLst>
          </p:cNvPr>
          <p:cNvSpPr>
            <a:spLocks noGrp="1"/>
          </p:cNvSpPr>
          <p:nvPr/>
        </p:nvSpPr>
        <p:spPr>
          <a:xfrm>
            <a:off x="6629400" y="188595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Support retirement</a:t>
            </a:r>
          </a:p>
        </p:txBody>
      </p:sp>
      <p:sp>
        <p:nvSpPr>
          <p:cNvPr id="11" name="Rectangle 10">
            <a:extLst>
              <a:ext uri="{FF2B5EF4-FFF2-40B4-BE49-F238E27FC236}">
                <a16:creationId xmlns:a16="http://schemas.microsoft.com/office/drawing/2014/main" id="{2E83131A-3846-49CD-B936-824EEF42FACE}"/>
              </a:ext>
            </a:extLst>
          </p:cNvPr>
          <p:cNvSpPr>
            <a:spLocks noGrp="1"/>
          </p:cNvSpPr>
          <p:nvPr/>
        </p:nvSpPr>
        <p:spPr>
          <a:xfrm>
            <a:off x="6629400" y="223837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A stronger, sustainable business is better positioned to retire equity over time.</a:t>
            </a:r>
          </a:p>
        </p:txBody>
      </p:sp>
      <p:sp>
        <p:nvSpPr>
          <p:cNvPr id="12" name="Rectangle: Rounded Corners 11">
            <a:extLst>
              <a:ext uri="{FF2B5EF4-FFF2-40B4-BE49-F238E27FC236}">
                <a16:creationId xmlns:a16="http://schemas.microsoft.com/office/drawing/2014/main" id="{EEC1E3C9-ABBB-4255-8DF5-C9032C78F4DC}"/>
              </a:ext>
            </a:extLst>
          </p:cNvPr>
          <p:cNvSpPr>
            <a:spLocks noGrp="1"/>
          </p:cNvSpPr>
          <p:nvPr/>
        </p:nvSpPr>
        <p:spPr>
          <a:xfrm>
            <a:off x="685800" y="3571875"/>
            <a:ext cx="66675" cy="685800"/>
          </a:xfrm>
          <a:prstGeom prst="roundRect">
            <a:avLst>
              <a:gd name="adj" fmla="val 50000"/>
            </a:avLst>
          </a:prstGeom>
          <a:solidFill>
            <a:srgbClr val="285B3E"/>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E86E6E7A-52D1-4246-AD27-E5C985DDA587}"/>
              </a:ext>
            </a:extLst>
          </p:cNvPr>
          <p:cNvSpPr>
            <a:spLocks noGrp="1"/>
          </p:cNvSpPr>
          <p:nvPr/>
        </p:nvSpPr>
        <p:spPr>
          <a:xfrm>
            <a:off x="914400" y="3552825"/>
            <a:ext cx="4724400" cy="285750"/>
          </a:xfrm>
          <a:prstGeom prst="rect">
            <a:avLst/>
          </a:prstGeom>
          <a:noFill/>
          <a:ln w="0">
            <a:noFill/>
            <a:prstDash val="solid"/>
          </a:ln>
        </p:spPr>
        <p:txBody>
          <a:bodyPr/>
          <a:lstStyle/>
          <a:p>
            <a:pPr algn="l">
              <a:defRPr sz="1800" b="1">
                <a:solidFill>
                  <a:srgbClr val="1E2722"/>
                </a:solidFill>
              </a:defRPr>
            </a:pPr>
            <a:r>
              <a:rPr lang="en-US" b="1" dirty="0">
                <a:solidFill>
                  <a:srgbClr val="1E2722"/>
                </a:solidFill>
              </a:rPr>
              <a:t>Member</a:t>
            </a:r>
            <a:r>
              <a:rPr lang="en-US" sz="1800" b="1" dirty="0">
                <a:solidFill>
                  <a:srgbClr val="1E2722"/>
                </a:solidFill>
              </a:rPr>
              <a:t> equity </a:t>
            </a:r>
            <a:endParaRPr sz="1800" b="1" dirty="0">
              <a:solidFill>
                <a:srgbClr val="1E2722"/>
              </a:solidFill>
            </a:endParaRPr>
          </a:p>
        </p:txBody>
      </p:sp>
      <p:sp>
        <p:nvSpPr>
          <p:cNvPr id="14" name="Rectangle 13">
            <a:extLst>
              <a:ext uri="{FF2B5EF4-FFF2-40B4-BE49-F238E27FC236}">
                <a16:creationId xmlns:a16="http://schemas.microsoft.com/office/drawing/2014/main" id="{5AFB1169-69BD-4810-903F-874D0FCDA9FF}"/>
              </a:ext>
            </a:extLst>
          </p:cNvPr>
          <p:cNvSpPr>
            <a:spLocks noGrp="1"/>
          </p:cNvSpPr>
          <p:nvPr/>
        </p:nvSpPr>
        <p:spPr>
          <a:xfrm>
            <a:off x="914400" y="3905250"/>
            <a:ext cx="4724400" cy="476250"/>
          </a:xfrm>
          <a:prstGeom prst="rect">
            <a:avLst/>
          </a:prstGeom>
          <a:noFill/>
          <a:ln w="0">
            <a:noFill/>
            <a:prstDash val="solid"/>
          </a:ln>
        </p:spPr>
        <p:txBody>
          <a:bodyPr/>
          <a:lstStyle/>
          <a:p>
            <a:pPr algn="l">
              <a:defRPr sz="1425" b="0">
                <a:solidFill>
                  <a:srgbClr val="66716A"/>
                </a:solidFill>
              </a:defRPr>
            </a:pPr>
            <a:r>
              <a:rPr sz="1425" b="0" dirty="0">
                <a:solidFill>
                  <a:srgbClr val="66716A"/>
                </a:solidFill>
              </a:rPr>
              <a:t>Member equity accounts </a:t>
            </a:r>
            <a:r>
              <a:rPr lang="en-US" sz="1425" dirty="0">
                <a:solidFill>
                  <a:srgbClr val="66716A"/>
                </a:solidFill>
              </a:rPr>
              <a:t>transfer and remain intact.</a:t>
            </a:r>
            <a:endParaRPr sz="1425" b="0" dirty="0">
              <a:solidFill>
                <a:srgbClr val="66716A"/>
              </a:solidFill>
            </a:endParaRPr>
          </a:p>
        </p:txBody>
      </p:sp>
      <p:sp>
        <p:nvSpPr>
          <p:cNvPr id="15" name="Rectangle: Rounded Corners 14">
            <a:extLst>
              <a:ext uri="{FF2B5EF4-FFF2-40B4-BE49-F238E27FC236}">
                <a16:creationId xmlns:a16="http://schemas.microsoft.com/office/drawing/2014/main" id="{2A8944F2-4186-4566-9DFA-AF3F4A965482}"/>
              </a:ext>
            </a:extLst>
          </p:cNvPr>
          <p:cNvSpPr>
            <a:spLocks noGrp="1"/>
          </p:cNvSpPr>
          <p:nvPr/>
        </p:nvSpPr>
        <p:spPr>
          <a:xfrm>
            <a:off x="6400800" y="3571875"/>
            <a:ext cx="66675" cy="685800"/>
          </a:xfrm>
          <a:prstGeom prst="roundRect">
            <a:avLst>
              <a:gd name="adj" fmla="val 50000"/>
            </a:avLst>
          </a:prstGeom>
          <a:solidFill>
            <a:srgbClr val="C69A43"/>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6CD3BC3C-179A-4EAE-A214-633E95984A8E}"/>
              </a:ext>
            </a:extLst>
          </p:cNvPr>
          <p:cNvSpPr>
            <a:spLocks noGrp="1"/>
          </p:cNvSpPr>
          <p:nvPr/>
        </p:nvSpPr>
        <p:spPr>
          <a:xfrm>
            <a:off x="6629400" y="3552825"/>
            <a:ext cx="4724400" cy="285750"/>
          </a:xfrm>
          <a:prstGeom prst="rect">
            <a:avLst/>
          </a:prstGeom>
          <a:noFill/>
          <a:ln w="0">
            <a:noFill/>
            <a:prstDash val="solid"/>
          </a:ln>
        </p:spPr>
        <p:txBody>
          <a:bodyPr/>
          <a:lstStyle/>
          <a:p>
            <a:pPr algn="l">
              <a:defRPr sz="1800" b="1">
                <a:solidFill>
                  <a:srgbClr val="1E2722"/>
                </a:solidFill>
              </a:defRPr>
            </a:pPr>
            <a:r>
              <a:rPr lang="en-US" b="1" dirty="0">
                <a:solidFill>
                  <a:srgbClr val="1E2722"/>
                </a:solidFill>
              </a:rPr>
              <a:t>Opportunity for success</a:t>
            </a:r>
            <a:endParaRPr sz="1800" b="1" dirty="0">
              <a:solidFill>
                <a:srgbClr val="1E2722"/>
              </a:solidFill>
            </a:endParaRPr>
          </a:p>
        </p:txBody>
      </p:sp>
      <p:sp>
        <p:nvSpPr>
          <p:cNvPr id="17" name="Rectangle 16">
            <a:extLst>
              <a:ext uri="{FF2B5EF4-FFF2-40B4-BE49-F238E27FC236}">
                <a16:creationId xmlns:a16="http://schemas.microsoft.com/office/drawing/2014/main" id="{0998034A-81B9-49C8-9327-15BDCF196AF1}"/>
              </a:ext>
            </a:extLst>
          </p:cNvPr>
          <p:cNvSpPr>
            <a:spLocks noGrp="1"/>
          </p:cNvSpPr>
          <p:nvPr/>
        </p:nvSpPr>
        <p:spPr>
          <a:xfrm>
            <a:off x="6629400" y="3905250"/>
            <a:ext cx="4724400" cy="476250"/>
          </a:xfrm>
          <a:prstGeom prst="rect">
            <a:avLst/>
          </a:prstGeom>
          <a:noFill/>
          <a:ln w="0">
            <a:noFill/>
            <a:prstDash val="solid"/>
          </a:ln>
        </p:spPr>
        <p:txBody>
          <a:bodyPr/>
          <a:lstStyle/>
          <a:p>
            <a:pPr algn="l">
              <a:defRPr sz="1425" b="0">
                <a:solidFill>
                  <a:srgbClr val="66716A"/>
                </a:solidFill>
              </a:defRPr>
            </a:pPr>
            <a:r>
              <a:rPr lang="en-US" sz="1425" b="0" dirty="0">
                <a:solidFill>
                  <a:srgbClr val="66716A"/>
                </a:solidFill>
              </a:rPr>
              <a:t>Stronger balance sheets and margins put the cooperative in the best position to protect your equity.  Protecting member equity is atop the list of priorities while working through this merger study.  </a:t>
            </a:r>
            <a:endParaRPr sz="1425" b="0" dirty="0">
              <a:solidFill>
                <a:srgbClr val="66716A"/>
              </a:solidFill>
            </a:endParaRPr>
          </a:p>
        </p:txBody>
      </p:sp>
    </p:spTree>
    <p:extLst>
      <p:ext uri="{BB962C8B-B14F-4D97-AF65-F5344CB8AC3E}">
        <p14:creationId xmlns:p14="http://schemas.microsoft.com/office/powerpoint/2010/main" val="793925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BF3D709-1C30-4C2B-9BAC-D186AA531356}"/>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TALENT &amp; SUCCESSION</a:t>
            </a:r>
          </a:p>
        </p:txBody>
      </p:sp>
      <p:sp>
        <p:nvSpPr>
          <p:cNvPr id="2" name="Rectangle 1">
            <a:extLst>
              <a:ext uri="{FF2B5EF4-FFF2-40B4-BE49-F238E27FC236}">
                <a16:creationId xmlns:a16="http://schemas.microsoft.com/office/drawing/2014/main" id="{002F43D8-16A5-4FA7-885C-015F421A8408}"/>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Scale helps us attract and retain the best employees.</a:t>
            </a:r>
          </a:p>
        </p:txBody>
      </p:sp>
      <p:sp>
        <p:nvSpPr>
          <p:cNvPr id="3" name="Rectangle 2">
            <a:extLst>
              <a:ext uri="{FF2B5EF4-FFF2-40B4-BE49-F238E27FC236}">
                <a16:creationId xmlns:a16="http://schemas.microsoft.com/office/drawing/2014/main" id="{7DEBA87C-756A-421F-B512-3ECD32744CCD}"/>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9D02DA26-4B9F-4ED1-8A0E-E99DEA0A0C29}"/>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Rounded Corners 5">
            <a:extLst>
              <a:ext uri="{FF2B5EF4-FFF2-40B4-BE49-F238E27FC236}">
                <a16:creationId xmlns:a16="http://schemas.microsoft.com/office/drawing/2014/main" id="{C73B58A1-01D6-4CCD-9360-A160E06E11DD}"/>
              </a:ext>
            </a:extLst>
          </p:cNvPr>
          <p:cNvSpPr>
            <a:spLocks noGrp="1"/>
          </p:cNvSpPr>
          <p:nvPr/>
        </p:nvSpPr>
        <p:spPr>
          <a:xfrm>
            <a:off x="781050" y="2238375"/>
            <a:ext cx="1733550" cy="1714500"/>
          </a:xfrm>
          <a:prstGeom prst="roundRect">
            <a:avLst>
              <a:gd name="adj" fmla="val 11111"/>
            </a:avLst>
          </a:prstGeom>
          <a:solidFill>
            <a:srgbClr val="285B3E"/>
          </a:solidFill>
          <a:ln w="0">
            <a:noFill/>
            <a:prstDash val="solid"/>
          </a:ln>
        </p:spPr>
        <p:txBody>
          <a:bodyPr/>
          <a:lstStyle/>
          <a:p>
            <a:endParaRPr lang="en-US"/>
          </a:p>
        </p:txBody>
      </p:sp>
      <p:sp>
        <p:nvSpPr>
          <p:cNvPr id="7" name="Rectangle 6">
            <a:extLst>
              <a:ext uri="{FF2B5EF4-FFF2-40B4-BE49-F238E27FC236}">
                <a16:creationId xmlns:a16="http://schemas.microsoft.com/office/drawing/2014/main" id="{C2795AA3-49A6-4185-B62E-24FC313DE1F8}"/>
              </a:ext>
            </a:extLst>
          </p:cNvPr>
          <p:cNvSpPr>
            <a:spLocks noGrp="1"/>
          </p:cNvSpPr>
          <p:nvPr/>
        </p:nvSpPr>
        <p:spPr>
          <a:xfrm>
            <a:off x="971550" y="2400300"/>
            <a:ext cx="428625" cy="381000"/>
          </a:xfrm>
          <a:prstGeom prst="rect">
            <a:avLst/>
          </a:prstGeom>
          <a:noFill/>
          <a:ln w="0">
            <a:noFill/>
            <a:prstDash val="solid"/>
          </a:ln>
        </p:spPr>
        <p:txBody>
          <a:bodyPr/>
          <a:lstStyle/>
          <a:p>
            <a:pPr algn="l">
              <a:defRPr sz="2100" b="1">
                <a:solidFill>
                  <a:srgbClr val="FFFFFF"/>
                </a:solidFill>
              </a:defRPr>
            </a:pPr>
            <a:r>
              <a:rPr sz="2100" b="1">
                <a:solidFill>
                  <a:srgbClr val="FFFFFF"/>
                </a:solidFill>
              </a:rPr>
              <a:t>1</a:t>
            </a:r>
          </a:p>
        </p:txBody>
      </p:sp>
      <p:sp>
        <p:nvSpPr>
          <p:cNvPr id="8" name="Rectangle 7">
            <a:extLst>
              <a:ext uri="{FF2B5EF4-FFF2-40B4-BE49-F238E27FC236}">
                <a16:creationId xmlns:a16="http://schemas.microsoft.com/office/drawing/2014/main" id="{7E892638-A1E0-42BA-89DB-05CFAA7BE89E}"/>
              </a:ext>
            </a:extLst>
          </p:cNvPr>
          <p:cNvSpPr>
            <a:spLocks noGrp="1"/>
          </p:cNvSpPr>
          <p:nvPr/>
        </p:nvSpPr>
        <p:spPr>
          <a:xfrm>
            <a:off x="971550" y="3048000"/>
            <a:ext cx="1352550" cy="571500"/>
          </a:xfrm>
          <a:prstGeom prst="rect">
            <a:avLst/>
          </a:prstGeom>
          <a:noFill/>
          <a:ln w="0">
            <a:noFill/>
            <a:prstDash val="solid"/>
          </a:ln>
        </p:spPr>
        <p:txBody>
          <a:bodyPr/>
          <a:lstStyle/>
          <a:p>
            <a:pPr algn="ctr">
              <a:defRPr sz="1650" b="1">
                <a:solidFill>
                  <a:srgbClr val="FFFFFF"/>
                </a:solidFill>
              </a:defRPr>
            </a:pPr>
            <a:r>
              <a:rPr sz="1650" b="1">
                <a:solidFill>
                  <a:srgbClr val="FFFFFF"/>
                </a:solidFill>
              </a:rPr>
              <a:t>Clear career paths</a:t>
            </a:r>
          </a:p>
        </p:txBody>
      </p:sp>
      <p:sp>
        <p:nvSpPr>
          <p:cNvPr id="9" name="Rectangle: Rounded Corners 8">
            <a:extLst>
              <a:ext uri="{FF2B5EF4-FFF2-40B4-BE49-F238E27FC236}">
                <a16:creationId xmlns:a16="http://schemas.microsoft.com/office/drawing/2014/main" id="{88B78731-F150-4D73-A703-1F0AE0FC4889}"/>
              </a:ext>
            </a:extLst>
          </p:cNvPr>
          <p:cNvSpPr>
            <a:spLocks noGrp="1"/>
          </p:cNvSpPr>
          <p:nvPr/>
        </p:nvSpPr>
        <p:spPr>
          <a:xfrm>
            <a:off x="3009900" y="2238375"/>
            <a:ext cx="1733550" cy="1714500"/>
          </a:xfrm>
          <a:prstGeom prst="roundRect">
            <a:avLst>
              <a:gd name="adj" fmla="val 11111"/>
            </a:avLst>
          </a:prstGeom>
          <a:solidFill>
            <a:srgbClr val="285B3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2B62F928-C0D8-457D-BF7A-3DB62E33449B}"/>
              </a:ext>
            </a:extLst>
          </p:cNvPr>
          <p:cNvSpPr>
            <a:spLocks noGrp="1"/>
          </p:cNvSpPr>
          <p:nvPr/>
        </p:nvSpPr>
        <p:spPr>
          <a:xfrm>
            <a:off x="3200400" y="2400300"/>
            <a:ext cx="428625" cy="381000"/>
          </a:xfrm>
          <a:prstGeom prst="rect">
            <a:avLst/>
          </a:prstGeom>
          <a:noFill/>
          <a:ln w="0">
            <a:noFill/>
            <a:prstDash val="solid"/>
          </a:ln>
        </p:spPr>
        <p:txBody>
          <a:bodyPr/>
          <a:lstStyle/>
          <a:p>
            <a:pPr algn="l">
              <a:defRPr sz="2100" b="1">
                <a:solidFill>
                  <a:srgbClr val="FFFFFF"/>
                </a:solidFill>
              </a:defRPr>
            </a:pPr>
            <a:r>
              <a:rPr sz="2100" b="1">
                <a:solidFill>
                  <a:srgbClr val="FFFFFF"/>
                </a:solidFill>
              </a:rPr>
              <a:t>2</a:t>
            </a:r>
          </a:p>
        </p:txBody>
      </p:sp>
      <p:sp>
        <p:nvSpPr>
          <p:cNvPr id="11" name="Rectangle 10">
            <a:extLst>
              <a:ext uri="{FF2B5EF4-FFF2-40B4-BE49-F238E27FC236}">
                <a16:creationId xmlns:a16="http://schemas.microsoft.com/office/drawing/2014/main" id="{5C6B1769-3361-4E82-8AF9-3320D3DF6013}"/>
              </a:ext>
            </a:extLst>
          </p:cNvPr>
          <p:cNvSpPr>
            <a:spLocks noGrp="1"/>
          </p:cNvSpPr>
          <p:nvPr/>
        </p:nvSpPr>
        <p:spPr>
          <a:xfrm>
            <a:off x="3200400" y="3048000"/>
            <a:ext cx="1352550" cy="571500"/>
          </a:xfrm>
          <a:prstGeom prst="rect">
            <a:avLst/>
          </a:prstGeom>
          <a:noFill/>
          <a:ln w="0">
            <a:noFill/>
            <a:prstDash val="solid"/>
          </a:ln>
        </p:spPr>
        <p:txBody>
          <a:bodyPr/>
          <a:lstStyle/>
          <a:p>
            <a:pPr algn="ctr">
              <a:defRPr sz="1650" b="1">
                <a:solidFill>
                  <a:srgbClr val="FFFFFF"/>
                </a:solidFill>
              </a:defRPr>
            </a:pPr>
            <a:r>
              <a:rPr sz="1650" b="1">
                <a:solidFill>
                  <a:srgbClr val="FFFFFF"/>
                </a:solidFill>
              </a:rPr>
              <a:t>Specialized roles</a:t>
            </a:r>
          </a:p>
        </p:txBody>
      </p:sp>
      <p:sp>
        <p:nvSpPr>
          <p:cNvPr id="12" name="Rectangle: Rounded Corners 11">
            <a:extLst>
              <a:ext uri="{FF2B5EF4-FFF2-40B4-BE49-F238E27FC236}">
                <a16:creationId xmlns:a16="http://schemas.microsoft.com/office/drawing/2014/main" id="{CDB54400-0EE6-4147-8E9F-41A2CC0C8081}"/>
              </a:ext>
            </a:extLst>
          </p:cNvPr>
          <p:cNvSpPr>
            <a:spLocks noGrp="1"/>
          </p:cNvSpPr>
          <p:nvPr/>
        </p:nvSpPr>
        <p:spPr>
          <a:xfrm>
            <a:off x="5238750" y="2238375"/>
            <a:ext cx="1733550" cy="1714500"/>
          </a:xfrm>
          <a:prstGeom prst="roundRect">
            <a:avLst>
              <a:gd name="adj" fmla="val 11111"/>
            </a:avLst>
          </a:prstGeom>
          <a:solidFill>
            <a:srgbClr val="C69A43"/>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9203A4A9-31D2-49CB-AD9A-4C0E4ECD2513}"/>
              </a:ext>
            </a:extLst>
          </p:cNvPr>
          <p:cNvSpPr>
            <a:spLocks noGrp="1"/>
          </p:cNvSpPr>
          <p:nvPr/>
        </p:nvSpPr>
        <p:spPr>
          <a:xfrm>
            <a:off x="5429250" y="2400300"/>
            <a:ext cx="428625" cy="381000"/>
          </a:xfrm>
          <a:prstGeom prst="rect">
            <a:avLst/>
          </a:prstGeom>
          <a:noFill/>
          <a:ln w="0">
            <a:noFill/>
            <a:prstDash val="solid"/>
          </a:ln>
        </p:spPr>
        <p:txBody>
          <a:bodyPr/>
          <a:lstStyle/>
          <a:p>
            <a:pPr algn="l">
              <a:defRPr sz="2100" b="1">
                <a:solidFill>
                  <a:srgbClr val="1E2722"/>
                </a:solidFill>
              </a:defRPr>
            </a:pPr>
            <a:r>
              <a:rPr sz="2100" b="1">
                <a:solidFill>
                  <a:srgbClr val="1E2722"/>
                </a:solidFill>
              </a:rPr>
              <a:t>3</a:t>
            </a:r>
          </a:p>
        </p:txBody>
      </p:sp>
      <p:sp>
        <p:nvSpPr>
          <p:cNvPr id="14" name="Rectangle 13">
            <a:extLst>
              <a:ext uri="{FF2B5EF4-FFF2-40B4-BE49-F238E27FC236}">
                <a16:creationId xmlns:a16="http://schemas.microsoft.com/office/drawing/2014/main" id="{0DE2C90E-EF46-4321-B793-565AFFF5729E}"/>
              </a:ext>
            </a:extLst>
          </p:cNvPr>
          <p:cNvSpPr>
            <a:spLocks noGrp="1"/>
          </p:cNvSpPr>
          <p:nvPr/>
        </p:nvSpPr>
        <p:spPr>
          <a:xfrm>
            <a:off x="5429250" y="3048000"/>
            <a:ext cx="1352550" cy="571500"/>
          </a:xfrm>
          <a:prstGeom prst="rect">
            <a:avLst/>
          </a:prstGeom>
          <a:noFill/>
          <a:ln w="0">
            <a:noFill/>
            <a:prstDash val="solid"/>
          </a:ln>
        </p:spPr>
        <p:txBody>
          <a:bodyPr/>
          <a:lstStyle/>
          <a:p>
            <a:pPr algn="ctr">
              <a:defRPr sz="1650" b="1">
                <a:solidFill>
                  <a:srgbClr val="1E2722"/>
                </a:solidFill>
              </a:defRPr>
            </a:pPr>
            <a:r>
              <a:rPr sz="1650" b="1">
                <a:solidFill>
                  <a:srgbClr val="1E2722"/>
                </a:solidFill>
              </a:rPr>
              <a:t>Stronger training</a:t>
            </a:r>
          </a:p>
        </p:txBody>
      </p:sp>
      <p:sp>
        <p:nvSpPr>
          <p:cNvPr id="15" name="Rectangle: Rounded Corners 14">
            <a:extLst>
              <a:ext uri="{FF2B5EF4-FFF2-40B4-BE49-F238E27FC236}">
                <a16:creationId xmlns:a16="http://schemas.microsoft.com/office/drawing/2014/main" id="{9CD3ECB0-0D57-499F-B3DB-C953D76F6E39}"/>
              </a:ext>
            </a:extLst>
          </p:cNvPr>
          <p:cNvSpPr>
            <a:spLocks noGrp="1"/>
          </p:cNvSpPr>
          <p:nvPr/>
        </p:nvSpPr>
        <p:spPr>
          <a:xfrm>
            <a:off x="7467600" y="2238375"/>
            <a:ext cx="1733550" cy="1714500"/>
          </a:xfrm>
          <a:prstGeom prst="roundRect">
            <a:avLst>
              <a:gd name="adj" fmla="val 11111"/>
            </a:avLst>
          </a:prstGeom>
          <a:solidFill>
            <a:srgbClr val="285B3E"/>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B88565B2-A6B6-4763-B945-CB323E319CF7}"/>
              </a:ext>
            </a:extLst>
          </p:cNvPr>
          <p:cNvSpPr>
            <a:spLocks noGrp="1"/>
          </p:cNvSpPr>
          <p:nvPr/>
        </p:nvSpPr>
        <p:spPr>
          <a:xfrm>
            <a:off x="7658100" y="2400300"/>
            <a:ext cx="428625" cy="381000"/>
          </a:xfrm>
          <a:prstGeom prst="rect">
            <a:avLst/>
          </a:prstGeom>
          <a:noFill/>
          <a:ln w="0">
            <a:noFill/>
            <a:prstDash val="solid"/>
          </a:ln>
        </p:spPr>
        <p:txBody>
          <a:bodyPr/>
          <a:lstStyle/>
          <a:p>
            <a:pPr algn="l">
              <a:defRPr sz="2100" b="1">
                <a:solidFill>
                  <a:srgbClr val="FFFFFF"/>
                </a:solidFill>
              </a:defRPr>
            </a:pPr>
            <a:r>
              <a:rPr sz="2100" b="1">
                <a:solidFill>
                  <a:srgbClr val="FFFFFF"/>
                </a:solidFill>
              </a:rPr>
              <a:t>4</a:t>
            </a:r>
          </a:p>
        </p:txBody>
      </p:sp>
      <p:sp>
        <p:nvSpPr>
          <p:cNvPr id="17" name="Rectangle 16">
            <a:extLst>
              <a:ext uri="{FF2B5EF4-FFF2-40B4-BE49-F238E27FC236}">
                <a16:creationId xmlns:a16="http://schemas.microsoft.com/office/drawing/2014/main" id="{92792546-A143-4B0E-B35B-CFBD8CB2E7CF}"/>
              </a:ext>
            </a:extLst>
          </p:cNvPr>
          <p:cNvSpPr>
            <a:spLocks noGrp="1"/>
          </p:cNvSpPr>
          <p:nvPr/>
        </p:nvSpPr>
        <p:spPr>
          <a:xfrm>
            <a:off x="7658100" y="3048000"/>
            <a:ext cx="1352550" cy="571500"/>
          </a:xfrm>
          <a:prstGeom prst="rect">
            <a:avLst/>
          </a:prstGeom>
          <a:noFill/>
          <a:ln w="0">
            <a:noFill/>
            <a:prstDash val="solid"/>
          </a:ln>
        </p:spPr>
        <p:txBody>
          <a:bodyPr/>
          <a:lstStyle/>
          <a:p>
            <a:pPr algn="ctr">
              <a:defRPr sz="1650" b="1">
                <a:solidFill>
                  <a:srgbClr val="FFFFFF"/>
                </a:solidFill>
              </a:defRPr>
            </a:pPr>
            <a:r>
              <a:rPr sz="1650" b="1">
                <a:solidFill>
                  <a:srgbClr val="FFFFFF"/>
                </a:solidFill>
              </a:rPr>
              <a:t>Better benefits</a:t>
            </a:r>
          </a:p>
        </p:txBody>
      </p:sp>
      <p:sp>
        <p:nvSpPr>
          <p:cNvPr id="18" name="Rectangle: Rounded Corners 17">
            <a:extLst>
              <a:ext uri="{FF2B5EF4-FFF2-40B4-BE49-F238E27FC236}">
                <a16:creationId xmlns:a16="http://schemas.microsoft.com/office/drawing/2014/main" id="{3EF94307-8D85-4740-9A40-B0CB6894B6FD}"/>
              </a:ext>
            </a:extLst>
          </p:cNvPr>
          <p:cNvSpPr>
            <a:spLocks noGrp="1"/>
          </p:cNvSpPr>
          <p:nvPr/>
        </p:nvSpPr>
        <p:spPr>
          <a:xfrm>
            <a:off x="9696450" y="2238375"/>
            <a:ext cx="1733550" cy="1714500"/>
          </a:xfrm>
          <a:prstGeom prst="roundRect">
            <a:avLst>
              <a:gd name="adj" fmla="val 11111"/>
            </a:avLst>
          </a:prstGeom>
          <a:solidFill>
            <a:srgbClr val="285B3E"/>
          </a:solidFill>
          <a:ln w="0">
            <a:noFill/>
            <a:prstDash val="solid"/>
          </a:ln>
        </p:spPr>
        <p:txBody>
          <a:bodyPr/>
          <a:lstStyle/>
          <a:p>
            <a:endParaRPr lang="en-US"/>
          </a:p>
        </p:txBody>
      </p:sp>
      <p:sp>
        <p:nvSpPr>
          <p:cNvPr id="19" name="Rectangle 18">
            <a:extLst>
              <a:ext uri="{FF2B5EF4-FFF2-40B4-BE49-F238E27FC236}">
                <a16:creationId xmlns:a16="http://schemas.microsoft.com/office/drawing/2014/main" id="{72C584D4-32CD-4BE9-BB16-CC287A814215}"/>
              </a:ext>
            </a:extLst>
          </p:cNvPr>
          <p:cNvSpPr>
            <a:spLocks noGrp="1"/>
          </p:cNvSpPr>
          <p:nvPr/>
        </p:nvSpPr>
        <p:spPr>
          <a:xfrm>
            <a:off x="9886950" y="2400300"/>
            <a:ext cx="428625" cy="381000"/>
          </a:xfrm>
          <a:prstGeom prst="rect">
            <a:avLst/>
          </a:prstGeom>
          <a:noFill/>
          <a:ln w="0">
            <a:noFill/>
            <a:prstDash val="solid"/>
          </a:ln>
        </p:spPr>
        <p:txBody>
          <a:bodyPr/>
          <a:lstStyle/>
          <a:p>
            <a:pPr algn="l">
              <a:defRPr sz="2100" b="1">
                <a:solidFill>
                  <a:srgbClr val="FFFFFF"/>
                </a:solidFill>
              </a:defRPr>
            </a:pPr>
            <a:r>
              <a:rPr sz="2100" b="1">
                <a:solidFill>
                  <a:srgbClr val="FFFFFF"/>
                </a:solidFill>
              </a:rPr>
              <a:t>5</a:t>
            </a:r>
          </a:p>
        </p:txBody>
      </p:sp>
      <p:sp>
        <p:nvSpPr>
          <p:cNvPr id="20" name="Rectangle 19">
            <a:extLst>
              <a:ext uri="{FF2B5EF4-FFF2-40B4-BE49-F238E27FC236}">
                <a16:creationId xmlns:a16="http://schemas.microsoft.com/office/drawing/2014/main" id="{04D3B3E7-6C0E-4611-8D8B-956921357864}"/>
              </a:ext>
            </a:extLst>
          </p:cNvPr>
          <p:cNvSpPr>
            <a:spLocks noGrp="1"/>
          </p:cNvSpPr>
          <p:nvPr/>
        </p:nvSpPr>
        <p:spPr>
          <a:xfrm>
            <a:off x="9886950" y="3048000"/>
            <a:ext cx="1352550" cy="571500"/>
          </a:xfrm>
          <a:prstGeom prst="rect">
            <a:avLst/>
          </a:prstGeom>
          <a:noFill/>
          <a:ln w="0">
            <a:noFill/>
            <a:prstDash val="solid"/>
          </a:ln>
        </p:spPr>
        <p:txBody>
          <a:bodyPr/>
          <a:lstStyle/>
          <a:p>
            <a:pPr algn="ctr">
              <a:defRPr sz="1650" b="1">
                <a:solidFill>
                  <a:srgbClr val="FFFFFF"/>
                </a:solidFill>
              </a:defRPr>
            </a:pPr>
            <a:r>
              <a:rPr sz="1650" b="1">
                <a:solidFill>
                  <a:srgbClr val="FFFFFF"/>
                </a:solidFill>
              </a:rPr>
              <a:t>Leadership succession</a:t>
            </a:r>
          </a:p>
        </p:txBody>
      </p:sp>
      <p:sp>
        <p:nvSpPr>
          <p:cNvPr id="21" name="Rectangle 20">
            <a:extLst>
              <a:ext uri="{FF2B5EF4-FFF2-40B4-BE49-F238E27FC236}">
                <a16:creationId xmlns:a16="http://schemas.microsoft.com/office/drawing/2014/main" id="{35ADF171-3FBD-487A-A67B-6CE7C1B4D1AA}"/>
              </a:ext>
            </a:extLst>
          </p:cNvPr>
          <p:cNvSpPr>
            <a:spLocks noGrp="1"/>
          </p:cNvSpPr>
          <p:nvPr/>
        </p:nvSpPr>
        <p:spPr>
          <a:xfrm>
            <a:off x="2047875" y="4686300"/>
            <a:ext cx="8096250" cy="514350"/>
          </a:xfrm>
          <a:prstGeom prst="rect">
            <a:avLst/>
          </a:prstGeom>
          <a:noFill/>
          <a:ln w="0">
            <a:noFill/>
            <a:prstDash val="solid"/>
          </a:ln>
        </p:spPr>
        <p:txBody>
          <a:bodyPr/>
          <a:lstStyle/>
          <a:p>
            <a:pPr algn="ctr">
              <a:defRPr sz="2025" b="1">
                <a:solidFill>
                  <a:srgbClr val="FFFFFF"/>
                </a:solidFill>
              </a:defRPr>
            </a:pPr>
            <a:r>
              <a:rPr sz="2025" b="1">
                <a:solidFill>
                  <a:srgbClr val="FFFFFF"/>
                </a:solidFill>
              </a:rPr>
              <a:t>Better-supported employees deliver better service to members.</a:t>
            </a:r>
          </a:p>
        </p:txBody>
      </p:sp>
    </p:spTree>
    <p:extLst>
      <p:ext uri="{BB962C8B-B14F-4D97-AF65-F5344CB8AC3E}">
        <p14:creationId xmlns:p14="http://schemas.microsoft.com/office/powerpoint/2010/main" val="16375270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7C2E1802-0581-4327-84A1-482D5789B728}"/>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TECHNOLOGY</a:t>
            </a:r>
          </a:p>
        </p:txBody>
      </p:sp>
      <p:sp>
        <p:nvSpPr>
          <p:cNvPr id="2" name="Rectangle 1">
            <a:extLst>
              <a:ext uri="{FF2B5EF4-FFF2-40B4-BE49-F238E27FC236}">
                <a16:creationId xmlns:a16="http://schemas.microsoft.com/office/drawing/2014/main" id="{3EFF5618-36AF-4208-A313-C915BBBC9C74}"/>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Modern service requires modern technology.</a:t>
            </a:r>
          </a:p>
        </p:txBody>
      </p:sp>
      <p:sp>
        <p:nvSpPr>
          <p:cNvPr id="3" name="Rectangle 2">
            <a:extLst>
              <a:ext uri="{FF2B5EF4-FFF2-40B4-BE49-F238E27FC236}">
                <a16:creationId xmlns:a16="http://schemas.microsoft.com/office/drawing/2014/main" id="{2C207E26-0DE4-4F4F-8BB7-3C0EEC283161}"/>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497AD3EB-21CE-448B-934C-271506D34E7F}"/>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04DAFE7B-E56D-4E67-AF8E-33406C523522}"/>
              </a:ext>
            </a:extLst>
          </p:cNvPr>
          <p:cNvSpPr>
            <a:spLocks noGrp="1"/>
          </p:cNvSpPr>
          <p:nvPr/>
        </p:nvSpPr>
        <p:spPr>
          <a:xfrm>
            <a:off x="876300" y="1809750"/>
            <a:ext cx="3143250" cy="304800"/>
          </a:xfrm>
          <a:prstGeom prst="rect">
            <a:avLst/>
          </a:prstGeom>
          <a:noFill/>
          <a:ln w="0">
            <a:noFill/>
            <a:prstDash val="solid"/>
          </a:ln>
        </p:spPr>
        <p:txBody>
          <a:bodyPr/>
          <a:lstStyle/>
          <a:p>
            <a:pPr algn="l">
              <a:defRPr sz="1800" b="1">
                <a:solidFill>
                  <a:srgbClr val="173E2C"/>
                </a:solidFill>
              </a:defRPr>
            </a:pPr>
            <a:r>
              <a:rPr sz="1800" b="1">
                <a:solidFill>
                  <a:srgbClr val="173E2C"/>
                </a:solidFill>
              </a:rPr>
              <a:t>Precision application</a:t>
            </a:r>
          </a:p>
        </p:txBody>
      </p:sp>
      <p:sp>
        <p:nvSpPr>
          <p:cNvPr id="7" name="Rectangle 6">
            <a:extLst>
              <a:ext uri="{FF2B5EF4-FFF2-40B4-BE49-F238E27FC236}">
                <a16:creationId xmlns:a16="http://schemas.microsoft.com/office/drawing/2014/main" id="{319A5AAF-4C29-4AE1-BC12-E5B8EC4F8D7D}"/>
              </a:ext>
            </a:extLst>
          </p:cNvPr>
          <p:cNvSpPr>
            <a:spLocks noGrp="1"/>
          </p:cNvSpPr>
          <p:nvPr/>
        </p:nvSpPr>
        <p:spPr>
          <a:xfrm>
            <a:off x="4476750" y="1809750"/>
            <a:ext cx="6572250" cy="304800"/>
          </a:xfrm>
          <a:prstGeom prst="rect">
            <a:avLst/>
          </a:prstGeom>
          <a:noFill/>
          <a:ln w="0">
            <a:noFill/>
            <a:prstDash val="solid"/>
          </a:ln>
        </p:spPr>
        <p:txBody>
          <a:bodyPr/>
          <a:lstStyle/>
          <a:p>
            <a:pPr algn="l">
              <a:defRPr sz="1725" b="0">
                <a:solidFill>
                  <a:srgbClr val="1E2722"/>
                </a:solidFill>
              </a:defRPr>
            </a:pPr>
            <a:r>
              <a:rPr sz="1725" b="0">
                <a:solidFill>
                  <a:srgbClr val="1E2722"/>
                </a:solidFill>
              </a:rPr>
              <a:t>Invest in accuracy and capacity.</a:t>
            </a:r>
          </a:p>
        </p:txBody>
      </p:sp>
      <p:sp>
        <p:nvSpPr>
          <p:cNvPr id="8" name="Rectangle 7">
            <a:extLst>
              <a:ext uri="{FF2B5EF4-FFF2-40B4-BE49-F238E27FC236}">
                <a16:creationId xmlns:a16="http://schemas.microsoft.com/office/drawing/2014/main" id="{8B8739BA-5893-414A-B800-2BC83292F7F1}"/>
              </a:ext>
            </a:extLst>
          </p:cNvPr>
          <p:cNvSpPr>
            <a:spLocks noGrp="1"/>
          </p:cNvSpPr>
          <p:nvPr/>
        </p:nvSpPr>
        <p:spPr>
          <a:xfrm>
            <a:off x="876300" y="2343150"/>
            <a:ext cx="10172700" cy="9525"/>
          </a:xfrm>
          <a:prstGeom prst="rect">
            <a:avLst/>
          </a:prstGeom>
          <a:solidFill>
            <a:srgbClr val="D7D9D2"/>
          </a:solidFill>
          <a:ln w="0">
            <a:noFill/>
            <a:prstDash val="solid"/>
          </a:ln>
        </p:spPr>
        <p:txBody>
          <a:bodyPr/>
          <a:lstStyle/>
          <a:p>
            <a:endParaRPr lang="en-US"/>
          </a:p>
        </p:txBody>
      </p:sp>
      <p:sp>
        <p:nvSpPr>
          <p:cNvPr id="9" name="Rectangle 8">
            <a:extLst>
              <a:ext uri="{FF2B5EF4-FFF2-40B4-BE49-F238E27FC236}">
                <a16:creationId xmlns:a16="http://schemas.microsoft.com/office/drawing/2014/main" id="{B82B9E89-709C-484F-A3FE-64D60CA8F1C1}"/>
              </a:ext>
            </a:extLst>
          </p:cNvPr>
          <p:cNvSpPr>
            <a:spLocks noGrp="1"/>
          </p:cNvSpPr>
          <p:nvPr/>
        </p:nvSpPr>
        <p:spPr>
          <a:xfrm>
            <a:off x="876300" y="2762250"/>
            <a:ext cx="3143250" cy="304800"/>
          </a:xfrm>
          <a:prstGeom prst="rect">
            <a:avLst/>
          </a:prstGeom>
          <a:noFill/>
          <a:ln w="0">
            <a:noFill/>
            <a:prstDash val="solid"/>
          </a:ln>
        </p:spPr>
        <p:txBody>
          <a:bodyPr/>
          <a:lstStyle/>
          <a:p>
            <a:pPr algn="l">
              <a:defRPr sz="1800" b="1">
                <a:solidFill>
                  <a:srgbClr val="173E2C"/>
                </a:solidFill>
              </a:defRPr>
            </a:pPr>
            <a:r>
              <a:rPr sz="1800" b="1">
                <a:solidFill>
                  <a:srgbClr val="173E2C"/>
                </a:solidFill>
              </a:rPr>
              <a:t>Customer tools</a:t>
            </a:r>
          </a:p>
        </p:txBody>
      </p:sp>
      <p:sp>
        <p:nvSpPr>
          <p:cNvPr id="10" name="Rectangle 9">
            <a:extLst>
              <a:ext uri="{FF2B5EF4-FFF2-40B4-BE49-F238E27FC236}">
                <a16:creationId xmlns:a16="http://schemas.microsoft.com/office/drawing/2014/main" id="{151A3740-3042-457B-B37A-3A953AF4FBA8}"/>
              </a:ext>
            </a:extLst>
          </p:cNvPr>
          <p:cNvSpPr>
            <a:spLocks noGrp="1"/>
          </p:cNvSpPr>
          <p:nvPr/>
        </p:nvSpPr>
        <p:spPr>
          <a:xfrm>
            <a:off x="4476750" y="2762250"/>
            <a:ext cx="6572250" cy="304800"/>
          </a:xfrm>
          <a:prstGeom prst="rect">
            <a:avLst/>
          </a:prstGeom>
          <a:noFill/>
          <a:ln w="0">
            <a:noFill/>
            <a:prstDash val="solid"/>
          </a:ln>
        </p:spPr>
        <p:txBody>
          <a:bodyPr/>
          <a:lstStyle/>
          <a:p>
            <a:pPr algn="l">
              <a:defRPr sz="1725" b="0">
                <a:solidFill>
                  <a:srgbClr val="1E2722"/>
                </a:solidFill>
              </a:defRPr>
            </a:pPr>
            <a:r>
              <a:rPr sz="1725" b="0">
                <a:solidFill>
                  <a:srgbClr val="1E2722"/>
                </a:solidFill>
              </a:rPr>
              <a:t>Improve access to account and field information.</a:t>
            </a:r>
          </a:p>
        </p:txBody>
      </p:sp>
      <p:sp>
        <p:nvSpPr>
          <p:cNvPr id="11" name="Rectangle 10">
            <a:extLst>
              <a:ext uri="{FF2B5EF4-FFF2-40B4-BE49-F238E27FC236}">
                <a16:creationId xmlns:a16="http://schemas.microsoft.com/office/drawing/2014/main" id="{1AF45006-7915-44A5-B1AB-716A0105F887}"/>
              </a:ext>
            </a:extLst>
          </p:cNvPr>
          <p:cNvSpPr>
            <a:spLocks noGrp="1"/>
          </p:cNvSpPr>
          <p:nvPr/>
        </p:nvSpPr>
        <p:spPr>
          <a:xfrm>
            <a:off x="876300" y="3295650"/>
            <a:ext cx="10172700" cy="9525"/>
          </a:xfrm>
          <a:prstGeom prst="rect">
            <a:avLst/>
          </a:prstGeom>
          <a:solidFill>
            <a:srgbClr val="D7D9D2"/>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55B11069-5461-4B26-8B82-A51CAAAA361D}"/>
              </a:ext>
            </a:extLst>
          </p:cNvPr>
          <p:cNvSpPr>
            <a:spLocks noGrp="1"/>
          </p:cNvSpPr>
          <p:nvPr/>
        </p:nvSpPr>
        <p:spPr>
          <a:xfrm>
            <a:off x="876300" y="3714750"/>
            <a:ext cx="3143250" cy="304800"/>
          </a:xfrm>
          <a:prstGeom prst="rect">
            <a:avLst/>
          </a:prstGeom>
          <a:noFill/>
          <a:ln w="0">
            <a:noFill/>
            <a:prstDash val="solid"/>
          </a:ln>
        </p:spPr>
        <p:txBody>
          <a:bodyPr/>
          <a:lstStyle/>
          <a:p>
            <a:pPr algn="l">
              <a:defRPr sz="1800" b="1">
                <a:solidFill>
                  <a:srgbClr val="173E2C"/>
                </a:solidFill>
              </a:defRPr>
            </a:pPr>
            <a:r>
              <a:rPr sz="1800" b="1">
                <a:solidFill>
                  <a:srgbClr val="173E2C"/>
                </a:solidFill>
              </a:rPr>
              <a:t>Data &amp; cybersecurity</a:t>
            </a:r>
          </a:p>
        </p:txBody>
      </p:sp>
      <p:sp>
        <p:nvSpPr>
          <p:cNvPr id="13" name="Rectangle 12">
            <a:extLst>
              <a:ext uri="{FF2B5EF4-FFF2-40B4-BE49-F238E27FC236}">
                <a16:creationId xmlns:a16="http://schemas.microsoft.com/office/drawing/2014/main" id="{7C49B47D-1F65-4180-B4E8-2290D049EFFC}"/>
              </a:ext>
            </a:extLst>
          </p:cNvPr>
          <p:cNvSpPr>
            <a:spLocks noGrp="1"/>
          </p:cNvSpPr>
          <p:nvPr/>
        </p:nvSpPr>
        <p:spPr>
          <a:xfrm>
            <a:off x="4476750" y="3714750"/>
            <a:ext cx="6572250" cy="304800"/>
          </a:xfrm>
          <a:prstGeom prst="rect">
            <a:avLst/>
          </a:prstGeom>
          <a:noFill/>
          <a:ln w="0">
            <a:noFill/>
            <a:prstDash val="solid"/>
          </a:ln>
        </p:spPr>
        <p:txBody>
          <a:bodyPr/>
          <a:lstStyle/>
          <a:p>
            <a:pPr algn="l">
              <a:defRPr sz="1725" b="0">
                <a:solidFill>
                  <a:srgbClr val="1E2722"/>
                </a:solidFill>
              </a:defRPr>
            </a:pPr>
            <a:r>
              <a:rPr sz="1725" b="0">
                <a:solidFill>
                  <a:srgbClr val="1E2722"/>
                </a:solidFill>
              </a:rPr>
              <a:t>Protect information and strengthen controls.</a:t>
            </a:r>
          </a:p>
        </p:txBody>
      </p:sp>
      <p:sp>
        <p:nvSpPr>
          <p:cNvPr id="14" name="Rectangle 13">
            <a:extLst>
              <a:ext uri="{FF2B5EF4-FFF2-40B4-BE49-F238E27FC236}">
                <a16:creationId xmlns:a16="http://schemas.microsoft.com/office/drawing/2014/main" id="{278DE443-065F-41BC-90BA-C87BAD175E7A}"/>
              </a:ext>
            </a:extLst>
          </p:cNvPr>
          <p:cNvSpPr>
            <a:spLocks noGrp="1"/>
          </p:cNvSpPr>
          <p:nvPr/>
        </p:nvSpPr>
        <p:spPr>
          <a:xfrm>
            <a:off x="876300" y="4248150"/>
            <a:ext cx="10172700" cy="9525"/>
          </a:xfrm>
          <a:prstGeom prst="rect">
            <a:avLst/>
          </a:prstGeom>
          <a:solidFill>
            <a:srgbClr val="D7D9D2"/>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CFF3AE4D-1825-4EA6-B2CB-964E34661857}"/>
              </a:ext>
            </a:extLst>
          </p:cNvPr>
          <p:cNvSpPr>
            <a:spLocks noGrp="1"/>
          </p:cNvSpPr>
          <p:nvPr/>
        </p:nvSpPr>
        <p:spPr>
          <a:xfrm>
            <a:off x="876300" y="4667250"/>
            <a:ext cx="3143250" cy="304800"/>
          </a:xfrm>
          <a:prstGeom prst="rect">
            <a:avLst/>
          </a:prstGeom>
          <a:noFill/>
          <a:ln w="0">
            <a:noFill/>
            <a:prstDash val="solid"/>
          </a:ln>
        </p:spPr>
        <p:txBody>
          <a:bodyPr/>
          <a:lstStyle/>
          <a:p>
            <a:pPr algn="l">
              <a:defRPr sz="1800" b="1">
                <a:solidFill>
                  <a:srgbClr val="173E2C"/>
                </a:solidFill>
              </a:defRPr>
            </a:pPr>
            <a:r>
              <a:rPr sz="1800" b="1">
                <a:solidFill>
                  <a:srgbClr val="173E2C"/>
                </a:solidFill>
              </a:rPr>
              <a:t>Inventory visibility</a:t>
            </a:r>
          </a:p>
        </p:txBody>
      </p:sp>
      <p:sp>
        <p:nvSpPr>
          <p:cNvPr id="16" name="Rectangle 15">
            <a:extLst>
              <a:ext uri="{FF2B5EF4-FFF2-40B4-BE49-F238E27FC236}">
                <a16:creationId xmlns:a16="http://schemas.microsoft.com/office/drawing/2014/main" id="{3BB17144-FA60-45A5-89EF-C2A5A09AE87A}"/>
              </a:ext>
            </a:extLst>
          </p:cNvPr>
          <p:cNvSpPr>
            <a:spLocks noGrp="1"/>
          </p:cNvSpPr>
          <p:nvPr/>
        </p:nvSpPr>
        <p:spPr>
          <a:xfrm>
            <a:off x="4476750" y="4667250"/>
            <a:ext cx="6572250" cy="304800"/>
          </a:xfrm>
          <a:prstGeom prst="rect">
            <a:avLst/>
          </a:prstGeom>
          <a:noFill/>
          <a:ln w="0">
            <a:noFill/>
            <a:prstDash val="solid"/>
          </a:ln>
        </p:spPr>
        <p:txBody>
          <a:bodyPr/>
          <a:lstStyle/>
          <a:p>
            <a:pPr algn="l">
              <a:defRPr sz="1725" b="0">
                <a:solidFill>
                  <a:srgbClr val="1E2722"/>
                </a:solidFill>
              </a:defRPr>
            </a:pPr>
            <a:r>
              <a:rPr sz="1725" b="0">
                <a:solidFill>
                  <a:srgbClr val="1E2722"/>
                </a:solidFill>
              </a:rPr>
              <a:t>See and move products across the region.</a:t>
            </a:r>
          </a:p>
        </p:txBody>
      </p:sp>
      <p:sp>
        <p:nvSpPr>
          <p:cNvPr id="17" name="Rectangle 16">
            <a:extLst>
              <a:ext uri="{FF2B5EF4-FFF2-40B4-BE49-F238E27FC236}">
                <a16:creationId xmlns:a16="http://schemas.microsoft.com/office/drawing/2014/main" id="{FA6E9860-3CEB-4941-A7F4-47F1EF319B07}"/>
              </a:ext>
            </a:extLst>
          </p:cNvPr>
          <p:cNvSpPr>
            <a:spLocks noGrp="1"/>
          </p:cNvSpPr>
          <p:nvPr/>
        </p:nvSpPr>
        <p:spPr>
          <a:xfrm>
            <a:off x="876300" y="5200650"/>
            <a:ext cx="10172700" cy="9525"/>
          </a:xfrm>
          <a:prstGeom prst="rect">
            <a:avLst/>
          </a:prstGeom>
          <a:solidFill>
            <a:srgbClr val="D7D9D2"/>
          </a:solidFill>
          <a:ln w="0">
            <a:noFill/>
            <a:prstDash val="solid"/>
          </a:ln>
        </p:spPr>
        <p:txBody>
          <a:bodyPr/>
          <a:lstStyle/>
          <a:p>
            <a:endParaRPr lang="en-US"/>
          </a:p>
        </p:txBody>
      </p:sp>
    </p:spTree>
    <p:extLst>
      <p:ext uri="{BB962C8B-B14F-4D97-AF65-F5344CB8AC3E}">
        <p14:creationId xmlns:p14="http://schemas.microsoft.com/office/powerpoint/2010/main" val="519547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6FE480A-5413-445D-BFA4-E429197E005F}"/>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LONG-TERM RESILIENCE</a:t>
            </a:r>
          </a:p>
        </p:txBody>
      </p:sp>
      <p:sp>
        <p:nvSpPr>
          <p:cNvPr id="2" name="Rectangle 1">
            <a:extLst>
              <a:ext uri="{FF2B5EF4-FFF2-40B4-BE49-F238E27FC236}">
                <a16:creationId xmlns:a16="http://schemas.microsoft.com/office/drawing/2014/main" id="{52DC76D4-DBBB-4AAA-9DC9-8C2BE98CC352}"/>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Scale helps us weather agriculture's cycles.</a:t>
            </a:r>
          </a:p>
        </p:txBody>
      </p:sp>
      <p:sp>
        <p:nvSpPr>
          <p:cNvPr id="3" name="Rectangle 2">
            <a:extLst>
              <a:ext uri="{FF2B5EF4-FFF2-40B4-BE49-F238E27FC236}">
                <a16:creationId xmlns:a16="http://schemas.microsoft.com/office/drawing/2014/main" id="{0263CA2D-2A83-4BAA-BF79-64B33DFE0C94}"/>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E79027F3-A3BE-4184-AB96-8F270EC9E32B}"/>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25AE79F7-78BA-44FE-BC18-4384486C8DCF}"/>
              </a:ext>
            </a:extLst>
          </p:cNvPr>
          <p:cNvSpPr>
            <a:spLocks noGrp="1"/>
          </p:cNvSpPr>
          <p:nvPr/>
        </p:nvSpPr>
        <p:spPr>
          <a:xfrm>
            <a:off x="952500" y="2095500"/>
            <a:ext cx="2667000" cy="1809750"/>
          </a:xfrm>
          <a:prstGeom prst="roundRect">
            <a:avLst>
              <a:gd name="adj" fmla="val 11579"/>
            </a:avLst>
          </a:prstGeom>
          <a:solidFill>
            <a:srgbClr val="173E2C"/>
          </a:solidFill>
          <a:ln w="0">
            <a:noFill/>
            <a:prstDash val="solid"/>
          </a:ln>
        </p:spPr>
        <p:txBody>
          <a:bodyPr/>
          <a:lstStyle/>
          <a:p>
            <a:endParaRPr lang="en-US"/>
          </a:p>
        </p:txBody>
      </p:sp>
      <p:sp>
        <p:nvSpPr>
          <p:cNvPr id="7" name="Rectangle 6">
            <a:extLst>
              <a:ext uri="{FF2B5EF4-FFF2-40B4-BE49-F238E27FC236}">
                <a16:creationId xmlns:a16="http://schemas.microsoft.com/office/drawing/2014/main" id="{B1B106AE-8256-42BC-9B44-21C7D6ECEFDF}"/>
              </a:ext>
            </a:extLst>
          </p:cNvPr>
          <p:cNvSpPr>
            <a:spLocks noGrp="1"/>
          </p:cNvSpPr>
          <p:nvPr/>
        </p:nvSpPr>
        <p:spPr>
          <a:xfrm>
            <a:off x="1181100" y="2428875"/>
            <a:ext cx="2209800" cy="323850"/>
          </a:xfrm>
          <a:prstGeom prst="rect">
            <a:avLst/>
          </a:prstGeom>
          <a:noFill/>
          <a:ln w="0">
            <a:noFill/>
            <a:prstDash val="solid"/>
          </a:ln>
        </p:spPr>
        <p:txBody>
          <a:bodyPr/>
          <a:lstStyle/>
          <a:p>
            <a:pPr algn="ctr">
              <a:defRPr sz="1875" b="1">
                <a:solidFill>
                  <a:srgbClr val="FFFFFF"/>
                </a:solidFill>
              </a:defRPr>
            </a:pPr>
            <a:r>
              <a:rPr sz="1875" b="1">
                <a:solidFill>
                  <a:srgbClr val="FFFFFF"/>
                </a:solidFill>
              </a:rPr>
              <a:t>STRONG YEARS</a:t>
            </a:r>
          </a:p>
        </p:txBody>
      </p:sp>
      <p:sp>
        <p:nvSpPr>
          <p:cNvPr id="8" name="Rectangle 7">
            <a:extLst>
              <a:ext uri="{FF2B5EF4-FFF2-40B4-BE49-F238E27FC236}">
                <a16:creationId xmlns:a16="http://schemas.microsoft.com/office/drawing/2014/main" id="{06DF2D54-277F-4E58-BF9D-7A33E5FC4849}"/>
              </a:ext>
            </a:extLst>
          </p:cNvPr>
          <p:cNvSpPr>
            <a:spLocks noGrp="1"/>
          </p:cNvSpPr>
          <p:nvPr/>
        </p:nvSpPr>
        <p:spPr>
          <a:xfrm>
            <a:off x="1276350" y="3048000"/>
            <a:ext cx="2019300" cy="533400"/>
          </a:xfrm>
          <a:prstGeom prst="rect">
            <a:avLst/>
          </a:prstGeom>
          <a:noFill/>
          <a:ln w="0">
            <a:noFill/>
            <a:prstDash val="solid"/>
          </a:ln>
        </p:spPr>
        <p:txBody>
          <a:bodyPr/>
          <a:lstStyle/>
          <a:p>
            <a:pPr algn="ctr">
              <a:defRPr sz="1500" b="0">
                <a:solidFill>
                  <a:srgbClr val="FFFFFF"/>
                </a:solidFill>
              </a:defRPr>
            </a:pPr>
            <a:r>
              <a:rPr sz="1500" b="0">
                <a:solidFill>
                  <a:srgbClr val="FFFFFF"/>
                </a:solidFill>
              </a:rPr>
              <a:t>Invest and build reserves</a:t>
            </a:r>
          </a:p>
        </p:txBody>
      </p:sp>
      <p:sp>
        <p:nvSpPr>
          <p:cNvPr id="9" name="Rectangle: Rounded Corners 8">
            <a:extLst>
              <a:ext uri="{FF2B5EF4-FFF2-40B4-BE49-F238E27FC236}">
                <a16:creationId xmlns:a16="http://schemas.microsoft.com/office/drawing/2014/main" id="{915896EC-5BBE-4994-9971-E97449C47505}"/>
              </a:ext>
            </a:extLst>
          </p:cNvPr>
          <p:cNvSpPr>
            <a:spLocks noGrp="1"/>
          </p:cNvSpPr>
          <p:nvPr/>
        </p:nvSpPr>
        <p:spPr>
          <a:xfrm>
            <a:off x="4143375" y="2095500"/>
            <a:ext cx="2667000" cy="1809750"/>
          </a:xfrm>
          <a:prstGeom prst="roundRect">
            <a:avLst>
              <a:gd name="adj" fmla="val 11579"/>
            </a:avLst>
          </a:prstGeom>
          <a:solidFill>
            <a:srgbClr val="183247"/>
          </a:solidFill>
          <a:ln w="0">
            <a:noFill/>
            <a:prstDash val="solid"/>
          </a:ln>
        </p:spPr>
        <p:txBody>
          <a:bodyPr/>
          <a:lstStyle/>
          <a:p>
            <a:endParaRPr lang="en-US"/>
          </a:p>
        </p:txBody>
      </p:sp>
      <p:sp>
        <p:nvSpPr>
          <p:cNvPr id="10" name="Rectangle 9">
            <a:extLst>
              <a:ext uri="{FF2B5EF4-FFF2-40B4-BE49-F238E27FC236}">
                <a16:creationId xmlns:a16="http://schemas.microsoft.com/office/drawing/2014/main" id="{7DF199C0-E713-4339-8E7A-5F76F5694382}"/>
              </a:ext>
            </a:extLst>
          </p:cNvPr>
          <p:cNvSpPr>
            <a:spLocks noGrp="1"/>
          </p:cNvSpPr>
          <p:nvPr/>
        </p:nvSpPr>
        <p:spPr>
          <a:xfrm>
            <a:off x="4371975" y="2428875"/>
            <a:ext cx="2209800" cy="323850"/>
          </a:xfrm>
          <a:prstGeom prst="rect">
            <a:avLst/>
          </a:prstGeom>
          <a:noFill/>
          <a:ln w="0">
            <a:noFill/>
            <a:prstDash val="solid"/>
          </a:ln>
        </p:spPr>
        <p:txBody>
          <a:bodyPr/>
          <a:lstStyle/>
          <a:p>
            <a:pPr algn="ctr">
              <a:defRPr sz="1875" b="1">
                <a:solidFill>
                  <a:srgbClr val="FFFFFF"/>
                </a:solidFill>
              </a:defRPr>
            </a:pPr>
            <a:r>
              <a:rPr sz="1875" b="1">
                <a:solidFill>
                  <a:srgbClr val="FFFFFF"/>
                </a:solidFill>
              </a:rPr>
              <a:t>TIGHT YEARS</a:t>
            </a:r>
          </a:p>
        </p:txBody>
      </p:sp>
      <p:sp>
        <p:nvSpPr>
          <p:cNvPr id="11" name="Rectangle 10">
            <a:extLst>
              <a:ext uri="{FF2B5EF4-FFF2-40B4-BE49-F238E27FC236}">
                <a16:creationId xmlns:a16="http://schemas.microsoft.com/office/drawing/2014/main" id="{40E92E57-50E5-484F-BAD1-B99C8159D903}"/>
              </a:ext>
            </a:extLst>
          </p:cNvPr>
          <p:cNvSpPr>
            <a:spLocks noGrp="1"/>
          </p:cNvSpPr>
          <p:nvPr/>
        </p:nvSpPr>
        <p:spPr>
          <a:xfrm>
            <a:off x="4467225" y="3048000"/>
            <a:ext cx="2019300" cy="533400"/>
          </a:xfrm>
          <a:prstGeom prst="rect">
            <a:avLst/>
          </a:prstGeom>
          <a:noFill/>
          <a:ln w="0">
            <a:noFill/>
            <a:prstDash val="solid"/>
          </a:ln>
        </p:spPr>
        <p:txBody>
          <a:bodyPr/>
          <a:lstStyle/>
          <a:p>
            <a:pPr algn="ctr">
              <a:defRPr sz="1500" b="0">
                <a:solidFill>
                  <a:srgbClr val="FFFFFF"/>
                </a:solidFill>
              </a:defRPr>
            </a:pPr>
            <a:r>
              <a:rPr sz="1500" b="0">
                <a:solidFill>
                  <a:srgbClr val="FFFFFF"/>
                </a:solidFill>
              </a:rPr>
              <a:t>Absorb pressure and protect service</a:t>
            </a:r>
          </a:p>
        </p:txBody>
      </p:sp>
      <p:sp>
        <p:nvSpPr>
          <p:cNvPr id="12" name="Rectangle: Rounded Corners 11">
            <a:extLst>
              <a:ext uri="{FF2B5EF4-FFF2-40B4-BE49-F238E27FC236}">
                <a16:creationId xmlns:a16="http://schemas.microsoft.com/office/drawing/2014/main" id="{FEBA9468-CACE-4FDA-964E-79F7FC17481F}"/>
              </a:ext>
            </a:extLst>
          </p:cNvPr>
          <p:cNvSpPr>
            <a:spLocks noGrp="1"/>
          </p:cNvSpPr>
          <p:nvPr/>
        </p:nvSpPr>
        <p:spPr>
          <a:xfrm>
            <a:off x="7334250" y="2095500"/>
            <a:ext cx="2667000" cy="1809750"/>
          </a:xfrm>
          <a:prstGeom prst="roundRect">
            <a:avLst>
              <a:gd name="adj" fmla="val 11579"/>
            </a:avLst>
          </a:prstGeom>
          <a:solidFill>
            <a:srgbClr val="C69A43"/>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A6F076DA-2A02-4E20-9360-4558AED5104D}"/>
              </a:ext>
            </a:extLst>
          </p:cNvPr>
          <p:cNvSpPr>
            <a:spLocks noGrp="1"/>
          </p:cNvSpPr>
          <p:nvPr/>
        </p:nvSpPr>
        <p:spPr>
          <a:xfrm>
            <a:off x="7562850" y="2428875"/>
            <a:ext cx="2209800" cy="323850"/>
          </a:xfrm>
          <a:prstGeom prst="rect">
            <a:avLst/>
          </a:prstGeom>
          <a:noFill/>
          <a:ln w="0">
            <a:noFill/>
            <a:prstDash val="solid"/>
          </a:ln>
        </p:spPr>
        <p:txBody>
          <a:bodyPr/>
          <a:lstStyle/>
          <a:p>
            <a:pPr algn="ctr">
              <a:defRPr sz="1875" b="1">
                <a:solidFill>
                  <a:srgbClr val="1E2722"/>
                </a:solidFill>
              </a:defRPr>
            </a:pPr>
            <a:r>
              <a:rPr sz="1875" b="1">
                <a:solidFill>
                  <a:srgbClr val="1E2722"/>
                </a:solidFill>
              </a:rPr>
              <a:t>RECOVERY</a:t>
            </a:r>
          </a:p>
        </p:txBody>
      </p:sp>
      <p:sp>
        <p:nvSpPr>
          <p:cNvPr id="14" name="Rectangle 13">
            <a:extLst>
              <a:ext uri="{FF2B5EF4-FFF2-40B4-BE49-F238E27FC236}">
                <a16:creationId xmlns:a16="http://schemas.microsoft.com/office/drawing/2014/main" id="{65A9E593-8C12-42C1-B4EA-B89D044CE645}"/>
              </a:ext>
            </a:extLst>
          </p:cNvPr>
          <p:cNvSpPr>
            <a:spLocks noGrp="1"/>
          </p:cNvSpPr>
          <p:nvPr/>
        </p:nvSpPr>
        <p:spPr>
          <a:xfrm>
            <a:off x="7658100" y="3048000"/>
            <a:ext cx="2019300" cy="533400"/>
          </a:xfrm>
          <a:prstGeom prst="rect">
            <a:avLst/>
          </a:prstGeom>
          <a:noFill/>
          <a:ln w="0">
            <a:noFill/>
            <a:prstDash val="solid"/>
          </a:ln>
        </p:spPr>
        <p:txBody>
          <a:bodyPr/>
          <a:lstStyle/>
          <a:p>
            <a:pPr algn="ctr">
              <a:defRPr sz="1500" b="0">
                <a:solidFill>
                  <a:srgbClr val="1E2722"/>
                </a:solidFill>
              </a:defRPr>
            </a:pPr>
            <a:r>
              <a:rPr sz="1500" b="0">
                <a:solidFill>
                  <a:srgbClr val="1E2722"/>
                </a:solidFill>
              </a:rPr>
              <a:t>Move quickly when opportunity returns</a:t>
            </a:r>
          </a:p>
        </p:txBody>
      </p:sp>
      <p:sp>
        <p:nvSpPr>
          <p:cNvPr id="15" name="Rectangle 14">
            <a:extLst>
              <a:ext uri="{FF2B5EF4-FFF2-40B4-BE49-F238E27FC236}">
                <a16:creationId xmlns:a16="http://schemas.microsoft.com/office/drawing/2014/main" id="{30CA3AB0-7BEB-4D80-A221-B8021FF4623D}"/>
              </a:ext>
            </a:extLst>
          </p:cNvPr>
          <p:cNvSpPr>
            <a:spLocks noGrp="1"/>
          </p:cNvSpPr>
          <p:nvPr/>
        </p:nvSpPr>
        <p:spPr>
          <a:xfrm>
            <a:off x="1571625" y="4619625"/>
            <a:ext cx="9048750" cy="685800"/>
          </a:xfrm>
          <a:prstGeom prst="rect">
            <a:avLst/>
          </a:prstGeom>
          <a:noFill/>
          <a:ln w="0">
            <a:noFill/>
            <a:prstDash val="solid"/>
          </a:ln>
        </p:spPr>
        <p:txBody>
          <a:bodyPr/>
          <a:lstStyle/>
          <a:p>
            <a:pPr algn="ctr">
              <a:defRPr sz="2025" b="1">
                <a:solidFill>
                  <a:srgbClr val="1E2722"/>
                </a:solidFill>
              </a:defRPr>
            </a:pPr>
            <a:r>
              <a:rPr sz="2025" b="1" dirty="0">
                <a:solidFill>
                  <a:srgbClr val="1E2722"/>
                </a:solidFill>
              </a:rPr>
              <a:t>The objective is consistent </a:t>
            </a:r>
            <a:r>
              <a:rPr lang="en-US" sz="2025" b="1" dirty="0">
                <a:solidFill>
                  <a:srgbClr val="1E2722"/>
                </a:solidFill>
              </a:rPr>
              <a:t>service,</a:t>
            </a:r>
            <a:r>
              <a:rPr sz="2025" b="1" dirty="0">
                <a:solidFill>
                  <a:srgbClr val="1E2722"/>
                </a:solidFill>
              </a:rPr>
              <a:t> and sustainable member returns across the full cycle.</a:t>
            </a:r>
          </a:p>
        </p:txBody>
      </p:sp>
    </p:spTree>
    <p:extLst>
      <p:ext uri="{BB962C8B-B14F-4D97-AF65-F5344CB8AC3E}">
        <p14:creationId xmlns:p14="http://schemas.microsoft.com/office/powerpoint/2010/main" val="8805159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BFC2598C-6779-416F-B2C9-A74746BB6154}"/>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THE MEMBER EXPERIENCE</a:t>
            </a:r>
          </a:p>
        </p:txBody>
      </p:sp>
      <p:sp>
        <p:nvSpPr>
          <p:cNvPr id="2" name="Rectangle 1">
            <a:extLst>
              <a:ext uri="{FF2B5EF4-FFF2-40B4-BE49-F238E27FC236}">
                <a16:creationId xmlns:a16="http://schemas.microsoft.com/office/drawing/2014/main" id="{81D21A41-18A8-4EF4-B2ED-D96F8CBC9ADA}"/>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Members should feel a stronger network—not more distance.</a:t>
            </a:r>
          </a:p>
        </p:txBody>
      </p:sp>
      <p:sp>
        <p:nvSpPr>
          <p:cNvPr id="3" name="Rectangle 2">
            <a:extLst>
              <a:ext uri="{FF2B5EF4-FFF2-40B4-BE49-F238E27FC236}">
                <a16:creationId xmlns:a16="http://schemas.microsoft.com/office/drawing/2014/main" id="{EA1909F8-4A49-47F6-BB08-5E3B21CD59F9}"/>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F48DAFA8-30C7-43A5-A09E-DBB1D4223F1D}"/>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Rounded Corners 5">
            <a:extLst>
              <a:ext uri="{FF2B5EF4-FFF2-40B4-BE49-F238E27FC236}">
                <a16:creationId xmlns:a16="http://schemas.microsoft.com/office/drawing/2014/main" id="{BB94DDC4-F6DB-4701-9223-4D8D7E66BE9E}"/>
              </a:ext>
            </a:extLst>
          </p:cNvPr>
          <p:cNvSpPr>
            <a:spLocks noGrp="1"/>
          </p:cNvSpPr>
          <p:nvPr/>
        </p:nvSpPr>
        <p:spPr>
          <a:xfrm>
            <a:off x="685800" y="1857375"/>
            <a:ext cx="66675" cy="685800"/>
          </a:xfrm>
          <a:prstGeom prst="roundRect">
            <a:avLst>
              <a:gd name="adj" fmla="val 50000"/>
            </a:avLst>
          </a:prstGeom>
          <a:solidFill>
            <a:srgbClr val="C69A43"/>
          </a:solidFill>
          <a:ln w="0">
            <a:noFill/>
            <a:prstDash val="solid"/>
          </a:ln>
        </p:spPr>
        <p:txBody>
          <a:bodyPr/>
          <a:lstStyle/>
          <a:p>
            <a:endParaRPr lang="en-US"/>
          </a:p>
        </p:txBody>
      </p:sp>
      <p:sp>
        <p:nvSpPr>
          <p:cNvPr id="7" name="Rectangle 6">
            <a:extLst>
              <a:ext uri="{FF2B5EF4-FFF2-40B4-BE49-F238E27FC236}">
                <a16:creationId xmlns:a16="http://schemas.microsoft.com/office/drawing/2014/main" id="{6EC73F53-91A4-4F23-A9F9-7A444DB13151}"/>
              </a:ext>
            </a:extLst>
          </p:cNvPr>
          <p:cNvSpPr>
            <a:spLocks noGrp="1"/>
          </p:cNvSpPr>
          <p:nvPr/>
        </p:nvSpPr>
        <p:spPr>
          <a:xfrm>
            <a:off x="914400" y="1838325"/>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More dependable availability</a:t>
            </a:r>
          </a:p>
        </p:txBody>
      </p:sp>
      <p:sp>
        <p:nvSpPr>
          <p:cNvPr id="8" name="Rectangle 7">
            <a:extLst>
              <a:ext uri="{FF2B5EF4-FFF2-40B4-BE49-F238E27FC236}">
                <a16:creationId xmlns:a16="http://schemas.microsoft.com/office/drawing/2014/main" id="{4430CB06-3B3F-46FF-9882-CD40826BB26F}"/>
              </a:ext>
            </a:extLst>
          </p:cNvPr>
          <p:cNvSpPr>
            <a:spLocks noGrp="1"/>
          </p:cNvSpPr>
          <p:nvPr/>
        </p:nvSpPr>
        <p:spPr>
          <a:xfrm>
            <a:off x="914400" y="2190750"/>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A regional view of products and capacity.</a:t>
            </a:r>
          </a:p>
        </p:txBody>
      </p:sp>
      <p:sp>
        <p:nvSpPr>
          <p:cNvPr id="9" name="Rectangle: Rounded Corners 8">
            <a:extLst>
              <a:ext uri="{FF2B5EF4-FFF2-40B4-BE49-F238E27FC236}">
                <a16:creationId xmlns:a16="http://schemas.microsoft.com/office/drawing/2014/main" id="{F62EFD91-886E-4B87-8BB2-8AD15545AA17}"/>
              </a:ext>
            </a:extLst>
          </p:cNvPr>
          <p:cNvSpPr>
            <a:spLocks noGrp="1"/>
          </p:cNvSpPr>
          <p:nvPr/>
        </p:nvSpPr>
        <p:spPr>
          <a:xfrm>
            <a:off x="6400800" y="1857375"/>
            <a:ext cx="66675" cy="685800"/>
          </a:xfrm>
          <a:prstGeom prst="roundRect">
            <a:avLst>
              <a:gd name="adj" fmla="val 50000"/>
            </a:avLst>
          </a:prstGeom>
          <a:solidFill>
            <a:srgbClr val="285B3E"/>
          </a:solidFill>
          <a:ln w="0">
            <a:noFill/>
            <a:prstDash val="solid"/>
          </a:ln>
        </p:spPr>
        <p:txBody>
          <a:bodyPr/>
          <a:lstStyle/>
          <a:p>
            <a:endParaRPr lang="en-US"/>
          </a:p>
        </p:txBody>
      </p:sp>
      <p:sp>
        <p:nvSpPr>
          <p:cNvPr id="10" name="Rectangle 9">
            <a:extLst>
              <a:ext uri="{FF2B5EF4-FFF2-40B4-BE49-F238E27FC236}">
                <a16:creationId xmlns:a16="http://schemas.microsoft.com/office/drawing/2014/main" id="{C73CAD6C-4B71-4659-8392-F0C8C548CF7A}"/>
              </a:ext>
            </a:extLst>
          </p:cNvPr>
          <p:cNvSpPr>
            <a:spLocks noGrp="1"/>
          </p:cNvSpPr>
          <p:nvPr/>
        </p:nvSpPr>
        <p:spPr>
          <a:xfrm>
            <a:off x="6629400" y="1838325"/>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Faster problem solving</a:t>
            </a:r>
          </a:p>
        </p:txBody>
      </p:sp>
      <p:sp>
        <p:nvSpPr>
          <p:cNvPr id="11" name="Rectangle 10">
            <a:extLst>
              <a:ext uri="{FF2B5EF4-FFF2-40B4-BE49-F238E27FC236}">
                <a16:creationId xmlns:a16="http://schemas.microsoft.com/office/drawing/2014/main" id="{DA422E55-2EA2-4B60-A7C5-E211C6E59A65}"/>
              </a:ext>
            </a:extLst>
          </p:cNvPr>
          <p:cNvSpPr>
            <a:spLocks noGrp="1"/>
          </p:cNvSpPr>
          <p:nvPr/>
        </p:nvSpPr>
        <p:spPr>
          <a:xfrm>
            <a:off x="6629400" y="2190750"/>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Broader expertise available to local teams.</a:t>
            </a:r>
          </a:p>
        </p:txBody>
      </p:sp>
      <p:sp>
        <p:nvSpPr>
          <p:cNvPr id="12" name="Rectangle: Rounded Corners 11">
            <a:extLst>
              <a:ext uri="{FF2B5EF4-FFF2-40B4-BE49-F238E27FC236}">
                <a16:creationId xmlns:a16="http://schemas.microsoft.com/office/drawing/2014/main" id="{F0D93A26-A195-4A04-8E08-BB071BF3D50F}"/>
              </a:ext>
            </a:extLst>
          </p:cNvPr>
          <p:cNvSpPr>
            <a:spLocks noGrp="1"/>
          </p:cNvSpPr>
          <p:nvPr/>
        </p:nvSpPr>
        <p:spPr>
          <a:xfrm>
            <a:off x="685800" y="3429000"/>
            <a:ext cx="66675" cy="685800"/>
          </a:xfrm>
          <a:prstGeom prst="roundRect">
            <a:avLst>
              <a:gd name="adj" fmla="val 50000"/>
            </a:avLst>
          </a:prstGeom>
          <a:solidFill>
            <a:srgbClr val="285B3E"/>
          </a:solidFill>
          <a:ln w="0">
            <a:noFill/>
            <a:prstDash val="solid"/>
          </a:ln>
        </p:spPr>
        <p:txBody>
          <a:bodyPr/>
          <a:lstStyle/>
          <a:p>
            <a:endParaRPr lang="en-US"/>
          </a:p>
        </p:txBody>
      </p:sp>
      <p:sp>
        <p:nvSpPr>
          <p:cNvPr id="13" name="Rectangle 12">
            <a:extLst>
              <a:ext uri="{FF2B5EF4-FFF2-40B4-BE49-F238E27FC236}">
                <a16:creationId xmlns:a16="http://schemas.microsoft.com/office/drawing/2014/main" id="{A729BF76-F13D-41AD-82AA-2871A399DA79}"/>
              </a:ext>
            </a:extLst>
          </p:cNvPr>
          <p:cNvSpPr>
            <a:spLocks noGrp="1"/>
          </p:cNvSpPr>
          <p:nvPr/>
        </p:nvSpPr>
        <p:spPr>
          <a:xfrm>
            <a:off x="914400" y="340995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Consistent systems</a:t>
            </a:r>
          </a:p>
        </p:txBody>
      </p:sp>
      <p:sp>
        <p:nvSpPr>
          <p:cNvPr id="14" name="Rectangle 13">
            <a:extLst>
              <a:ext uri="{FF2B5EF4-FFF2-40B4-BE49-F238E27FC236}">
                <a16:creationId xmlns:a16="http://schemas.microsoft.com/office/drawing/2014/main" id="{9FE1CF59-5BE0-4CB0-9968-DFC6DD29879A}"/>
              </a:ext>
            </a:extLst>
          </p:cNvPr>
          <p:cNvSpPr>
            <a:spLocks noGrp="1"/>
          </p:cNvSpPr>
          <p:nvPr/>
        </p:nvSpPr>
        <p:spPr>
          <a:xfrm>
            <a:off x="914400" y="376237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Clearer processes across every location.</a:t>
            </a:r>
          </a:p>
        </p:txBody>
      </p:sp>
      <p:sp>
        <p:nvSpPr>
          <p:cNvPr id="15" name="Rectangle: Rounded Corners 14">
            <a:extLst>
              <a:ext uri="{FF2B5EF4-FFF2-40B4-BE49-F238E27FC236}">
                <a16:creationId xmlns:a16="http://schemas.microsoft.com/office/drawing/2014/main" id="{AC3DDE72-3400-42B6-A2E2-EB572C8C39F2}"/>
              </a:ext>
            </a:extLst>
          </p:cNvPr>
          <p:cNvSpPr>
            <a:spLocks noGrp="1"/>
          </p:cNvSpPr>
          <p:nvPr/>
        </p:nvSpPr>
        <p:spPr>
          <a:xfrm>
            <a:off x="6400800" y="3429000"/>
            <a:ext cx="66675" cy="685800"/>
          </a:xfrm>
          <a:prstGeom prst="roundRect">
            <a:avLst>
              <a:gd name="adj" fmla="val 50000"/>
            </a:avLst>
          </a:prstGeom>
          <a:solidFill>
            <a:srgbClr val="C69A43"/>
          </a:solidFill>
          <a:ln w="0">
            <a:noFill/>
            <a:prstDash val="solid"/>
          </a:ln>
        </p:spPr>
        <p:txBody>
          <a:bodyPr/>
          <a:lstStyle/>
          <a:p>
            <a:endParaRPr lang="en-US"/>
          </a:p>
        </p:txBody>
      </p:sp>
      <p:sp>
        <p:nvSpPr>
          <p:cNvPr id="16" name="Rectangle 15">
            <a:extLst>
              <a:ext uri="{FF2B5EF4-FFF2-40B4-BE49-F238E27FC236}">
                <a16:creationId xmlns:a16="http://schemas.microsoft.com/office/drawing/2014/main" id="{709A688C-F752-4E70-AE90-3AEDC0DD683B}"/>
              </a:ext>
            </a:extLst>
          </p:cNvPr>
          <p:cNvSpPr>
            <a:spLocks noGrp="1"/>
          </p:cNvSpPr>
          <p:nvPr/>
        </p:nvSpPr>
        <p:spPr>
          <a:xfrm>
            <a:off x="6629400" y="3409950"/>
            <a:ext cx="4724400" cy="285750"/>
          </a:xfrm>
          <a:prstGeom prst="rect">
            <a:avLst/>
          </a:prstGeom>
          <a:noFill/>
          <a:ln w="0">
            <a:noFill/>
            <a:prstDash val="solid"/>
          </a:ln>
        </p:spPr>
        <p:txBody>
          <a:bodyPr/>
          <a:lstStyle/>
          <a:p>
            <a:pPr algn="l">
              <a:defRPr sz="1800" b="1">
                <a:solidFill>
                  <a:srgbClr val="1E2722"/>
                </a:solidFill>
              </a:defRPr>
            </a:pPr>
            <a:r>
              <a:rPr sz="1800" b="1">
                <a:solidFill>
                  <a:srgbClr val="1E2722"/>
                </a:solidFill>
              </a:rPr>
              <a:t>Deeper local capability</a:t>
            </a:r>
          </a:p>
        </p:txBody>
      </p:sp>
      <p:sp>
        <p:nvSpPr>
          <p:cNvPr id="17" name="Rectangle 16">
            <a:extLst>
              <a:ext uri="{FF2B5EF4-FFF2-40B4-BE49-F238E27FC236}">
                <a16:creationId xmlns:a16="http://schemas.microsoft.com/office/drawing/2014/main" id="{4E051E1D-DB8B-476A-8643-5AE4394C5359}"/>
              </a:ext>
            </a:extLst>
          </p:cNvPr>
          <p:cNvSpPr>
            <a:spLocks noGrp="1"/>
          </p:cNvSpPr>
          <p:nvPr/>
        </p:nvSpPr>
        <p:spPr>
          <a:xfrm>
            <a:off x="6629400" y="3762375"/>
            <a:ext cx="4724400" cy="476250"/>
          </a:xfrm>
          <a:prstGeom prst="rect">
            <a:avLst/>
          </a:prstGeom>
          <a:noFill/>
          <a:ln w="0">
            <a:noFill/>
            <a:prstDash val="solid"/>
          </a:ln>
        </p:spPr>
        <p:txBody>
          <a:bodyPr/>
          <a:lstStyle/>
          <a:p>
            <a:pPr algn="l">
              <a:defRPr sz="1425" b="0">
                <a:solidFill>
                  <a:srgbClr val="66716A"/>
                </a:solidFill>
              </a:defRPr>
            </a:pPr>
            <a:r>
              <a:rPr sz="1425" b="0">
                <a:solidFill>
                  <a:srgbClr val="66716A"/>
                </a:solidFill>
              </a:rPr>
              <a:t>Stronger tools behind the people members know.</a:t>
            </a:r>
          </a:p>
        </p:txBody>
      </p:sp>
      <p:sp>
        <p:nvSpPr>
          <p:cNvPr id="18" name="Rectangle 17">
            <a:extLst>
              <a:ext uri="{FF2B5EF4-FFF2-40B4-BE49-F238E27FC236}">
                <a16:creationId xmlns:a16="http://schemas.microsoft.com/office/drawing/2014/main" id="{BC501DEB-4B0A-4013-B268-7625DA399EBF}"/>
              </a:ext>
            </a:extLst>
          </p:cNvPr>
          <p:cNvSpPr>
            <a:spLocks noGrp="1"/>
          </p:cNvSpPr>
          <p:nvPr/>
        </p:nvSpPr>
        <p:spPr>
          <a:xfrm>
            <a:off x="1428750" y="5286375"/>
            <a:ext cx="9334500" cy="381000"/>
          </a:xfrm>
          <a:prstGeom prst="rect">
            <a:avLst/>
          </a:prstGeom>
          <a:noFill/>
          <a:ln w="0">
            <a:noFill/>
            <a:prstDash val="solid"/>
          </a:ln>
        </p:spPr>
        <p:txBody>
          <a:bodyPr/>
          <a:lstStyle/>
          <a:p>
            <a:pPr algn="ctr">
              <a:defRPr sz="2025" b="1">
                <a:solidFill>
                  <a:srgbClr val="173E2C"/>
                </a:solidFill>
              </a:defRPr>
            </a:pPr>
            <a:r>
              <a:rPr sz="2025" b="1">
                <a:solidFill>
                  <a:srgbClr val="173E2C"/>
                </a:solidFill>
              </a:rPr>
              <a:t>Success will be measured at the farm gate—not in the home office.</a:t>
            </a:r>
          </a:p>
        </p:txBody>
      </p:sp>
    </p:spTree>
    <p:extLst>
      <p:ext uri="{BB962C8B-B14F-4D97-AF65-F5344CB8AC3E}">
        <p14:creationId xmlns:p14="http://schemas.microsoft.com/office/powerpoint/2010/main" val="556339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BFAF6"/>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CF7C7F1-9DC1-49EA-A7C5-3F223182FEDE}"/>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6F8E78"/>
                </a:solidFill>
              </a:defRPr>
            </a:pPr>
            <a:r>
              <a:rPr sz="975" b="1">
                <a:solidFill>
                  <a:srgbClr val="6F8E78"/>
                </a:solidFill>
              </a:rPr>
              <a:t>CLEAR EXPECTATIONS</a:t>
            </a:r>
          </a:p>
        </p:txBody>
      </p:sp>
      <p:sp>
        <p:nvSpPr>
          <p:cNvPr id="2" name="Rectangle 1">
            <a:extLst>
              <a:ext uri="{FF2B5EF4-FFF2-40B4-BE49-F238E27FC236}">
                <a16:creationId xmlns:a16="http://schemas.microsoft.com/office/drawing/2014/main" id="{C9074B05-7A36-4483-8649-EF834A659524}"/>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1E2722"/>
                </a:solidFill>
              </a:defRPr>
            </a:pPr>
            <a:r>
              <a:rPr sz="2850" b="1">
                <a:solidFill>
                  <a:srgbClr val="1E2722"/>
                </a:solidFill>
              </a:rPr>
              <a:t>What this merger does—and does not—mean.</a:t>
            </a:r>
          </a:p>
        </p:txBody>
      </p:sp>
      <p:sp>
        <p:nvSpPr>
          <p:cNvPr id="3" name="Rectangle 2">
            <a:extLst>
              <a:ext uri="{FF2B5EF4-FFF2-40B4-BE49-F238E27FC236}">
                <a16:creationId xmlns:a16="http://schemas.microsoft.com/office/drawing/2014/main" id="{289BD791-78BB-4C87-B2E1-87FEA2F42511}"/>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04E0033D-402E-46F4-BFAF-4533763A5F8A}"/>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6F8E78"/>
                </a:solidFill>
              </a:defRPr>
            </a:pPr>
            <a:r>
              <a:rPr sz="900" b="1">
                <a:solidFill>
                  <a:srgbClr val="6F8E78"/>
                </a:solidFill>
              </a:rPr>
              <a:t>OBION • WEAKLEY • HENRY</a:t>
            </a:r>
          </a:p>
        </p:txBody>
      </p:sp>
      <p:sp>
        <p:nvSpPr>
          <p:cNvPr id="6" name="Rectangle 5">
            <a:extLst>
              <a:ext uri="{FF2B5EF4-FFF2-40B4-BE49-F238E27FC236}">
                <a16:creationId xmlns:a16="http://schemas.microsoft.com/office/drawing/2014/main" id="{2A1D0419-E46E-4ACE-8E58-D2CBD4EFB093}"/>
              </a:ext>
            </a:extLst>
          </p:cNvPr>
          <p:cNvSpPr>
            <a:spLocks noGrp="1"/>
          </p:cNvSpPr>
          <p:nvPr/>
        </p:nvSpPr>
        <p:spPr>
          <a:xfrm>
            <a:off x="876300" y="1809750"/>
            <a:ext cx="4381500" cy="285750"/>
          </a:xfrm>
          <a:prstGeom prst="rect">
            <a:avLst/>
          </a:prstGeom>
          <a:noFill/>
          <a:ln w="0">
            <a:noFill/>
            <a:prstDash val="solid"/>
          </a:ln>
        </p:spPr>
        <p:txBody>
          <a:bodyPr/>
          <a:lstStyle/>
          <a:p>
            <a:pPr algn="l">
              <a:defRPr sz="1425" b="1">
                <a:solidFill>
                  <a:srgbClr val="173E2C"/>
                </a:solidFill>
              </a:defRPr>
            </a:pPr>
            <a:r>
              <a:rPr sz="1425" b="1">
                <a:solidFill>
                  <a:srgbClr val="173E2C"/>
                </a:solidFill>
              </a:rPr>
              <a:t>IT DOES MEAN</a:t>
            </a:r>
          </a:p>
        </p:txBody>
      </p:sp>
      <p:sp>
        <p:nvSpPr>
          <p:cNvPr id="7" name="Rectangle 6">
            <a:extLst>
              <a:ext uri="{FF2B5EF4-FFF2-40B4-BE49-F238E27FC236}">
                <a16:creationId xmlns:a16="http://schemas.microsoft.com/office/drawing/2014/main" id="{82FD27D2-9785-46C0-98DA-97E51F7B80C6}"/>
              </a:ext>
            </a:extLst>
          </p:cNvPr>
          <p:cNvSpPr>
            <a:spLocks noGrp="1"/>
          </p:cNvSpPr>
          <p:nvPr/>
        </p:nvSpPr>
        <p:spPr>
          <a:xfrm>
            <a:off x="6762750" y="1809750"/>
            <a:ext cx="4476750" cy="285750"/>
          </a:xfrm>
          <a:prstGeom prst="rect">
            <a:avLst/>
          </a:prstGeom>
          <a:noFill/>
          <a:ln w="0">
            <a:noFill/>
            <a:prstDash val="solid"/>
          </a:ln>
        </p:spPr>
        <p:txBody>
          <a:bodyPr/>
          <a:lstStyle/>
          <a:p>
            <a:pPr algn="l">
              <a:defRPr sz="1425" b="1">
                <a:solidFill>
                  <a:srgbClr val="97443B"/>
                </a:solidFill>
              </a:defRPr>
            </a:pPr>
            <a:r>
              <a:rPr sz="1425" b="1">
                <a:solidFill>
                  <a:srgbClr val="97443B"/>
                </a:solidFill>
              </a:rPr>
              <a:t>IT DOES NOT MEAN</a:t>
            </a:r>
          </a:p>
        </p:txBody>
      </p:sp>
      <p:sp>
        <p:nvSpPr>
          <p:cNvPr id="8" name="Rectangle 7">
            <a:extLst>
              <a:ext uri="{FF2B5EF4-FFF2-40B4-BE49-F238E27FC236}">
                <a16:creationId xmlns:a16="http://schemas.microsoft.com/office/drawing/2014/main" id="{ED6EFAA7-1E7D-4E7E-BDDB-12DF3BCAFC04}"/>
              </a:ext>
            </a:extLst>
          </p:cNvPr>
          <p:cNvSpPr>
            <a:spLocks noGrp="1"/>
          </p:cNvSpPr>
          <p:nvPr/>
        </p:nvSpPr>
        <p:spPr>
          <a:xfrm>
            <a:off x="876300" y="233362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A stronger shared balance sheet</a:t>
            </a:r>
          </a:p>
        </p:txBody>
      </p:sp>
      <p:sp>
        <p:nvSpPr>
          <p:cNvPr id="9" name="Rectangle 8">
            <a:extLst>
              <a:ext uri="{FF2B5EF4-FFF2-40B4-BE49-F238E27FC236}">
                <a16:creationId xmlns:a16="http://schemas.microsoft.com/office/drawing/2014/main" id="{8F4A090C-3211-46E3-88DA-42788350AB1F}"/>
              </a:ext>
            </a:extLst>
          </p:cNvPr>
          <p:cNvSpPr>
            <a:spLocks noGrp="1"/>
          </p:cNvSpPr>
          <p:nvPr/>
        </p:nvSpPr>
        <p:spPr>
          <a:xfrm>
            <a:off x="876300" y="300037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Coordinated purchasing and operations</a:t>
            </a:r>
          </a:p>
        </p:txBody>
      </p:sp>
      <p:sp>
        <p:nvSpPr>
          <p:cNvPr id="10" name="Rectangle 9">
            <a:extLst>
              <a:ext uri="{FF2B5EF4-FFF2-40B4-BE49-F238E27FC236}">
                <a16:creationId xmlns:a16="http://schemas.microsoft.com/office/drawing/2014/main" id="{B959A6EC-7BAA-42F5-83FC-84C06195F6F0}"/>
              </a:ext>
            </a:extLst>
          </p:cNvPr>
          <p:cNvSpPr>
            <a:spLocks noGrp="1"/>
          </p:cNvSpPr>
          <p:nvPr/>
        </p:nvSpPr>
        <p:spPr>
          <a:xfrm>
            <a:off x="876300" y="366712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One member-owned regional organization</a:t>
            </a:r>
          </a:p>
        </p:txBody>
      </p:sp>
      <p:sp>
        <p:nvSpPr>
          <p:cNvPr id="11" name="Rectangle 10">
            <a:extLst>
              <a:ext uri="{FF2B5EF4-FFF2-40B4-BE49-F238E27FC236}">
                <a16:creationId xmlns:a16="http://schemas.microsoft.com/office/drawing/2014/main" id="{AC9480D8-6D1A-4016-B2A8-C67341333A91}"/>
              </a:ext>
            </a:extLst>
          </p:cNvPr>
          <p:cNvSpPr>
            <a:spLocks noGrp="1"/>
          </p:cNvSpPr>
          <p:nvPr/>
        </p:nvSpPr>
        <p:spPr>
          <a:xfrm>
            <a:off x="876300" y="433387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More capacity behind local service</a:t>
            </a:r>
          </a:p>
        </p:txBody>
      </p:sp>
      <p:sp>
        <p:nvSpPr>
          <p:cNvPr id="12" name="Rectangle 11">
            <a:extLst>
              <a:ext uri="{FF2B5EF4-FFF2-40B4-BE49-F238E27FC236}">
                <a16:creationId xmlns:a16="http://schemas.microsoft.com/office/drawing/2014/main" id="{6A0553CB-57DD-4D68-A964-DC719B362A55}"/>
              </a:ext>
            </a:extLst>
          </p:cNvPr>
          <p:cNvSpPr>
            <a:spLocks noGrp="1"/>
          </p:cNvSpPr>
          <p:nvPr/>
        </p:nvSpPr>
        <p:spPr>
          <a:xfrm>
            <a:off x="6762750" y="233362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Abandoning cooperative values</a:t>
            </a:r>
          </a:p>
        </p:txBody>
      </p:sp>
      <p:sp>
        <p:nvSpPr>
          <p:cNvPr id="13" name="Rectangle 12">
            <a:extLst>
              <a:ext uri="{FF2B5EF4-FFF2-40B4-BE49-F238E27FC236}">
                <a16:creationId xmlns:a16="http://schemas.microsoft.com/office/drawing/2014/main" id="{1A373790-F6EF-4CAA-A4FD-94F3D2089682}"/>
              </a:ext>
            </a:extLst>
          </p:cNvPr>
          <p:cNvSpPr>
            <a:spLocks noGrp="1"/>
          </p:cNvSpPr>
          <p:nvPr/>
        </p:nvSpPr>
        <p:spPr>
          <a:xfrm>
            <a:off x="6762750" y="300037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Replacing farmer governance</a:t>
            </a:r>
          </a:p>
        </p:txBody>
      </p:sp>
      <p:sp>
        <p:nvSpPr>
          <p:cNvPr id="14" name="Rectangle 13">
            <a:extLst>
              <a:ext uri="{FF2B5EF4-FFF2-40B4-BE49-F238E27FC236}">
                <a16:creationId xmlns:a16="http://schemas.microsoft.com/office/drawing/2014/main" id="{0A000A40-C56F-4090-8505-C35B246B5AC1}"/>
              </a:ext>
            </a:extLst>
          </p:cNvPr>
          <p:cNvSpPr>
            <a:spLocks noGrp="1"/>
          </p:cNvSpPr>
          <p:nvPr/>
        </p:nvSpPr>
        <p:spPr>
          <a:xfrm>
            <a:off x="6762750" y="366712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Ignoring local relationships</a:t>
            </a:r>
          </a:p>
        </p:txBody>
      </p:sp>
      <p:sp>
        <p:nvSpPr>
          <p:cNvPr id="15" name="Rectangle 14">
            <a:extLst>
              <a:ext uri="{FF2B5EF4-FFF2-40B4-BE49-F238E27FC236}">
                <a16:creationId xmlns:a16="http://schemas.microsoft.com/office/drawing/2014/main" id="{60D2A9DA-A920-4106-B33D-C1132D20FF91}"/>
              </a:ext>
            </a:extLst>
          </p:cNvPr>
          <p:cNvSpPr>
            <a:spLocks noGrp="1"/>
          </p:cNvSpPr>
          <p:nvPr/>
        </p:nvSpPr>
        <p:spPr>
          <a:xfrm>
            <a:off x="6762750" y="4333875"/>
            <a:ext cx="4762500" cy="361950"/>
          </a:xfrm>
          <a:prstGeom prst="rect">
            <a:avLst/>
          </a:prstGeom>
          <a:noFill/>
          <a:ln w="0">
            <a:noFill/>
            <a:prstDash val="solid"/>
          </a:ln>
        </p:spPr>
        <p:txBody>
          <a:bodyPr/>
          <a:lstStyle/>
          <a:p>
            <a:pPr algn="l">
              <a:defRPr sz="1725" b="0">
                <a:solidFill>
                  <a:srgbClr val="1E2722"/>
                </a:solidFill>
              </a:defRPr>
            </a:pPr>
            <a:r>
              <a:rPr sz="1725" b="0">
                <a:solidFill>
                  <a:srgbClr val="1E2722"/>
                </a:solidFill>
              </a:rPr>
              <a:t>—  A promise that nothing will ever change</a:t>
            </a:r>
          </a:p>
        </p:txBody>
      </p:sp>
    </p:spTree>
    <p:extLst>
      <p:ext uri="{BB962C8B-B14F-4D97-AF65-F5344CB8AC3E}">
        <p14:creationId xmlns:p14="http://schemas.microsoft.com/office/powerpoint/2010/main" val="1020083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82AE70E7-0D88-4677-9C17-ADB5B1E8B964}"/>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FREQUENTLY ASKED QUESTIONS</a:t>
            </a:r>
          </a:p>
        </p:txBody>
      </p:sp>
      <p:sp>
        <p:nvSpPr>
          <p:cNvPr id="2" name="Rectangle 1">
            <a:extLst>
              <a:ext uri="{FF2B5EF4-FFF2-40B4-BE49-F238E27FC236}">
                <a16:creationId xmlns:a16="http://schemas.microsoft.com/office/drawing/2014/main" id="{0BA138EE-A925-4FF7-887D-396467ED6B5F}"/>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Members deserve direct answers.</a:t>
            </a:r>
          </a:p>
        </p:txBody>
      </p:sp>
      <p:sp>
        <p:nvSpPr>
          <p:cNvPr id="3" name="Rectangle 2">
            <a:extLst>
              <a:ext uri="{FF2B5EF4-FFF2-40B4-BE49-F238E27FC236}">
                <a16:creationId xmlns:a16="http://schemas.microsoft.com/office/drawing/2014/main" id="{FB8470ED-1F82-4BBB-BFA0-CA3E969FD2C5}"/>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201B75D2-2CBA-4A40-98F6-F932B91CBCCC}"/>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5">
            <a:extLst>
              <a:ext uri="{FF2B5EF4-FFF2-40B4-BE49-F238E27FC236}">
                <a16:creationId xmlns:a16="http://schemas.microsoft.com/office/drawing/2014/main" id="{8EEAB3DA-DC14-41AE-A31A-B90C8544D194}"/>
              </a:ext>
            </a:extLst>
          </p:cNvPr>
          <p:cNvSpPr>
            <a:spLocks noGrp="1"/>
          </p:cNvSpPr>
          <p:nvPr/>
        </p:nvSpPr>
        <p:spPr>
          <a:xfrm>
            <a:off x="857250" y="1676400"/>
            <a:ext cx="3714750" cy="333375"/>
          </a:xfrm>
          <a:prstGeom prst="rect">
            <a:avLst/>
          </a:prstGeom>
          <a:noFill/>
          <a:ln w="0">
            <a:noFill/>
            <a:prstDash val="solid"/>
          </a:ln>
        </p:spPr>
        <p:txBody>
          <a:bodyPr/>
          <a:lstStyle/>
          <a:p>
            <a:pPr algn="l">
              <a:defRPr sz="1650" b="1">
                <a:solidFill>
                  <a:srgbClr val="C69A43"/>
                </a:solidFill>
              </a:defRPr>
            </a:pPr>
            <a:r>
              <a:rPr sz="1650" b="1">
                <a:solidFill>
                  <a:srgbClr val="C69A43"/>
                </a:solidFill>
              </a:rPr>
              <a:t>Is someone in trouble?</a:t>
            </a:r>
          </a:p>
        </p:txBody>
      </p:sp>
      <p:sp>
        <p:nvSpPr>
          <p:cNvPr id="7" name="Rectangle 6">
            <a:extLst>
              <a:ext uri="{FF2B5EF4-FFF2-40B4-BE49-F238E27FC236}">
                <a16:creationId xmlns:a16="http://schemas.microsoft.com/office/drawing/2014/main" id="{B28A5BF6-D27C-4574-ACCE-DA68CEA1171E}"/>
              </a:ext>
            </a:extLst>
          </p:cNvPr>
          <p:cNvSpPr>
            <a:spLocks noGrp="1"/>
          </p:cNvSpPr>
          <p:nvPr/>
        </p:nvSpPr>
        <p:spPr>
          <a:xfrm>
            <a:off x="4572000" y="1676400"/>
            <a:ext cx="6572250" cy="609600"/>
          </a:xfrm>
          <a:prstGeom prst="rect">
            <a:avLst/>
          </a:prstGeom>
          <a:noFill/>
          <a:ln w="0">
            <a:noFill/>
            <a:prstDash val="solid"/>
          </a:ln>
        </p:spPr>
        <p:txBody>
          <a:bodyPr/>
          <a:lstStyle/>
          <a:p>
            <a:pPr algn="l">
              <a:defRPr sz="1575" b="0">
                <a:solidFill>
                  <a:srgbClr val="FFFFFF"/>
                </a:solidFill>
              </a:defRPr>
            </a:pPr>
            <a:r>
              <a:rPr sz="1575" b="0">
                <a:solidFill>
                  <a:srgbClr val="FFFFFF"/>
                </a:solidFill>
              </a:rPr>
              <a:t>No. This is a proactive discussion from a position of combined strength.</a:t>
            </a:r>
          </a:p>
        </p:txBody>
      </p:sp>
      <p:sp>
        <p:nvSpPr>
          <p:cNvPr id="8" name="Rectangle 7">
            <a:extLst>
              <a:ext uri="{FF2B5EF4-FFF2-40B4-BE49-F238E27FC236}">
                <a16:creationId xmlns:a16="http://schemas.microsoft.com/office/drawing/2014/main" id="{E0CB454F-273E-41EE-9A42-E69FEC440387}"/>
              </a:ext>
            </a:extLst>
          </p:cNvPr>
          <p:cNvSpPr>
            <a:spLocks noGrp="1"/>
          </p:cNvSpPr>
          <p:nvPr/>
        </p:nvSpPr>
        <p:spPr>
          <a:xfrm>
            <a:off x="857250" y="2419350"/>
            <a:ext cx="10287000" cy="9525"/>
          </a:xfrm>
          <a:prstGeom prst="rect">
            <a:avLst/>
          </a:prstGeom>
          <a:solidFill>
            <a:srgbClr val="456552"/>
          </a:solidFill>
          <a:ln w="0">
            <a:noFill/>
            <a:prstDash val="solid"/>
          </a:ln>
        </p:spPr>
        <p:txBody>
          <a:bodyPr/>
          <a:lstStyle/>
          <a:p>
            <a:endParaRPr lang="en-US"/>
          </a:p>
        </p:txBody>
      </p:sp>
      <p:sp>
        <p:nvSpPr>
          <p:cNvPr id="9" name="Rectangle 8">
            <a:extLst>
              <a:ext uri="{FF2B5EF4-FFF2-40B4-BE49-F238E27FC236}">
                <a16:creationId xmlns:a16="http://schemas.microsoft.com/office/drawing/2014/main" id="{F7F7FCA2-8296-406A-A539-E88981A61898}"/>
              </a:ext>
            </a:extLst>
          </p:cNvPr>
          <p:cNvSpPr>
            <a:spLocks noGrp="1"/>
          </p:cNvSpPr>
          <p:nvPr/>
        </p:nvSpPr>
        <p:spPr>
          <a:xfrm>
            <a:off x="857250" y="2771775"/>
            <a:ext cx="3714750" cy="333375"/>
          </a:xfrm>
          <a:prstGeom prst="rect">
            <a:avLst/>
          </a:prstGeom>
          <a:noFill/>
          <a:ln w="0">
            <a:noFill/>
            <a:prstDash val="solid"/>
          </a:ln>
        </p:spPr>
        <p:txBody>
          <a:bodyPr/>
          <a:lstStyle/>
          <a:p>
            <a:pPr algn="l">
              <a:defRPr sz="1650" b="1">
                <a:solidFill>
                  <a:srgbClr val="C69A43"/>
                </a:solidFill>
              </a:defRPr>
            </a:pPr>
            <a:r>
              <a:rPr sz="1650" b="1">
                <a:solidFill>
                  <a:srgbClr val="C69A43"/>
                </a:solidFill>
              </a:rPr>
              <a:t>Will local people still be here?</a:t>
            </a:r>
          </a:p>
        </p:txBody>
      </p:sp>
      <p:sp>
        <p:nvSpPr>
          <p:cNvPr id="10" name="Rectangle 9">
            <a:extLst>
              <a:ext uri="{FF2B5EF4-FFF2-40B4-BE49-F238E27FC236}">
                <a16:creationId xmlns:a16="http://schemas.microsoft.com/office/drawing/2014/main" id="{74A2A3D2-266E-4211-9292-EC193D9839ED}"/>
              </a:ext>
            </a:extLst>
          </p:cNvPr>
          <p:cNvSpPr>
            <a:spLocks noGrp="1"/>
          </p:cNvSpPr>
          <p:nvPr/>
        </p:nvSpPr>
        <p:spPr>
          <a:xfrm>
            <a:off x="4572000" y="2771775"/>
            <a:ext cx="6572250" cy="609600"/>
          </a:xfrm>
          <a:prstGeom prst="rect">
            <a:avLst/>
          </a:prstGeom>
          <a:noFill/>
          <a:ln w="0">
            <a:noFill/>
            <a:prstDash val="solid"/>
          </a:ln>
        </p:spPr>
        <p:txBody>
          <a:bodyPr/>
          <a:lstStyle/>
          <a:p>
            <a:pPr algn="l">
              <a:defRPr sz="1575" b="0">
                <a:solidFill>
                  <a:srgbClr val="FFFFFF"/>
                </a:solidFill>
              </a:defRPr>
            </a:pPr>
            <a:r>
              <a:rPr sz="1575" b="0">
                <a:solidFill>
                  <a:srgbClr val="FFFFFF"/>
                </a:solidFill>
              </a:rPr>
              <a:t>Local relationships remain essential to success.</a:t>
            </a:r>
          </a:p>
        </p:txBody>
      </p:sp>
      <p:sp>
        <p:nvSpPr>
          <p:cNvPr id="11" name="Rectangle 10">
            <a:extLst>
              <a:ext uri="{FF2B5EF4-FFF2-40B4-BE49-F238E27FC236}">
                <a16:creationId xmlns:a16="http://schemas.microsoft.com/office/drawing/2014/main" id="{C13BD2B8-887C-416A-AFE6-585124D89B88}"/>
              </a:ext>
            </a:extLst>
          </p:cNvPr>
          <p:cNvSpPr>
            <a:spLocks noGrp="1"/>
          </p:cNvSpPr>
          <p:nvPr/>
        </p:nvSpPr>
        <p:spPr>
          <a:xfrm>
            <a:off x="857250" y="3514725"/>
            <a:ext cx="10287000" cy="9525"/>
          </a:xfrm>
          <a:prstGeom prst="rect">
            <a:avLst/>
          </a:prstGeom>
          <a:solidFill>
            <a:srgbClr val="456552"/>
          </a:solidFill>
          <a:ln w="0">
            <a:noFill/>
            <a:prstDash val="solid"/>
          </a:ln>
        </p:spPr>
        <p:txBody>
          <a:bodyPr/>
          <a:lstStyle/>
          <a:p>
            <a:endParaRPr lang="en-US"/>
          </a:p>
        </p:txBody>
      </p:sp>
      <p:sp>
        <p:nvSpPr>
          <p:cNvPr id="12" name="Rectangle 11">
            <a:extLst>
              <a:ext uri="{FF2B5EF4-FFF2-40B4-BE49-F238E27FC236}">
                <a16:creationId xmlns:a16="http://schemas.microsoft.com/office/drawing/2014/main" id="{BE05339D-FFD6-4CFF-A8E5-8C3D66649C42}"/>
              </a:ext>
            </a:extLst>
          </p:cNvPr>
          <p:cNvSpPr>
            <a:spLocks noGrp="1"/>
          </p:cNvSpPr>
          <p:nvPr/>
        </p:nvSpPr>
        <p:spPr>
          <a:xfrm>
            <a:off x="857250" y="3867150"/>
            <a:ext cx="3714750" cy="333375"/>
          </a:xfrm>
          <a:prstGeom prst="rect">
            <a:avLst/>
          </a:prstGeom>
          <a:noFill/>
          <a:ln w="0">
            <a:noFill/>
            <a:prstDash val="solid"/>
          </a:ln>
        </p:spPr>
        <p:txBody>
          <a:bodyPr/>
          <a:lstStyle/>
          <a:p>
            <a:pPr algn="l">
              <a:defRPr sz="1650" b="1">
                <a:solidFill>
                  <a:srgbClr val="C69A43"/>
                </a:solidFill>
              </a:defRPr>
            </a:pPr>
            <a:r>
              <a:rPr sz="1650" b="1">
                <a:solidFill>
                  <a:srgbClr val="C69A43"/>
                </a:solidFill>
              </a:rPr>
              <a:t>Will prices increase?</a:t>
            </a:r>
          </a:p>
        </p:txBody>
      </p:sp>
      <p:sp>
        <p:nvSpPr>
          <p:cNvPr id="13" name="Rectangle 12">
            <a:extLst>
              <a:ext uri="{FF2B5EF4-FFF2-40B4-BE49-F238E27FC236}">
                <a16:creationId xmlns:a16="http://schemas.microsoft.com/office/drawing/2014/main" id="{AC66E293-39F6-4A02-8700-D6BB523B18B8}"/>
              </a:ext>
            </a:extLst>
          </p:cNvPr>
          <p:cNvSpPr>
            <a:spLocks noGrp="1"/>
          </p:cNvSpPr>
          <p:nvPr/>
        </p:nvSpPr>
        <p:spPr>
          <a:xfrm>
            <a:off x="4572000" y="3867150"/>
            <a:ext cx="6572250" cy="609600"/>
          </a:xfrm>
          <a:prstGeom prst="rect">
            <a:avLst/>
          </a:prstGeom>
          <a:noFill/>
          <a:ln w="0">
            <a:noFill/>
            <a:prstDash val="solid"/>
          </a:ln>
        </p:spPr>
        <p:txBody>
          <a:bodyPr/>
          <a:lstStyle/>
          <a:p>
            <a:pPr algn="l">
              <a:defRPr sz="1575" b="0">
                <a:solidFill>
                  <a:srgbClr val="FFFFFF"/>
                </a:solidFill>
              </a:defRPr>
            </a:pPr>
            <a:r>
              <a:rPr sz="1575" b="0">
                <a:solidFill>
                  <a:srgbClr val="FFFFFF"/>
                </a:solidFill>
              </a:rPr>
              <a:t>The goal is stronger purchasing and operating efficiency—not added cost.</a:t>
            </a:r>
          </a:p>
        </p:txBody>
      </p:sp>
      <p:sp>
        <p:nvSpPr>
          <p:cNvPr id="14" name="Rectangle 13">
            <a:extLst>
              <a:ext uri="{FF2B5EF4-FFF2-40B4-BE49-F238E27FC236}">
                <a16:creationId xmlns:a16="http://schemas.microsoft.com/office/drawing/2014/main" id="{2E62A096-D7E7-4F26-B3D6-0B229CCB2767}"/>
              </a:ext>
            </a:extLst>
          </p:cNvPr>
          <p:cNvSpPr>
            <a:spLocks noGrp="1"/>
          </p:cNvSpPr>
          <p:nvPr/>
        </p:nvSpPr>
        <p:spPr>
          <a:xfrm>
            <a:off x="857250" y="4610100"/>
            <a:ext cx="10287000" cy="9525"/>
          </a:xfrm>
          <a:prstGeom prst="rect">
            <a:avLst/>
          </a:prstGeom>
          <a:solidFill>
            <a:srgbClr val="456552"/>
          </a:solidFill>
          <a:ln w="0">
            <a:noFill/>
            <a:prstDash val="solid"/>
          </a:ln>
        </p:spPr>
        <p:txBody>
          <a:bodyPr/>
          <a:lstStyle/>
          <a:p>
            <a:endParaRPr lang="en-US"/>
          </a:p>
        </p:txBody>
      </p:sp>
      <p:sp>
        <p:nvSpPr>
          <p:cNvPr id="15" name="Rectangle 14">
            <a:extLst>
              <a:ext uri="{FF2B5EF4-FFF2-40B4-BE49-F238E27FC236}">
                <a16:creationId xmlns:a16="http://schemas.microsoft.com/office/drawing/2014/main" id="{455A97BA-B04C-40BC-B027-FE157ED14752}"/>
              </a:ext>
            </a:extLst>
          </p:cNvPr>
          <p:cNvSpPr>
            <a:spLocks noGrp="1"/>
          </p:cNvSpPr>
          <p:nvPr/>
        </p:nvSpPr>
        <p:spPr>
          <a:xfrm>
            <a:off x="857250" y="4962525"/>
            <a:ext cx="3714750" cy="333375"/>
          </a:xfrm>
          <a:prstGeom prst="rect">
            <a:avLst/>
          </a:prstGeom>
          <a:noFill/>
          <a:ln w="0">
            <a:noFill/>
            <a:prstDash val="solid"/>
          </a:ln>
        </p:spPr>
        <p:txBody>
          <a:bodyPr/>
          <a:lstStyle/>
          <a:p>
            <a:pPr algn="l">
              <a:defRPr sz="1650" b="1">
                <a:solidFill>
                  <a:srgbClr val="C69A43"/>
                </a:solidFill>
              </a:defRPr>
            </a:pPr>
            <a:r>
              <a:rPr sz="1650" b="1">
                <a:solidFill>
                  <a:srgbClr val="C69A43"/>
                </a:solidFill>
              </a:rPr>
              <a:t>What happens to my equity?</a:t>
            </a:r>
          </a:p>
        </p:txBody>
      </p:sp>
      <p:sp>
        <p:nvSpPr>
          <p:cNvPr id="16" name="Rectangle 15">
            <a:extLst>
              <a:ext uri="{FF2B5EF4-FFF2-40B4-BE49-F238E27FC236}">
                <a16:creationId xmlns:a16="http://schemas.microsoft.com/office/drawing/2014/main" id="{E001B1A2-A3D3-415A-A1A7-D52A34180496}"/>
              </a:ext>
            </a:extLst>
          </p:cNvPr>
          <p:cNvSpPr>
            <a:spLocks noGrp="1"/>
          </p:cNvSpPr>
          <p:nvPr/>
        </p:nvSpPr>
        <p:spPr>
          <a:xfrm>
            <a:off x="4572000" y="4962525"/>
            <a:ext cx="6572250" cy="609600"/>
          </a:xfrm>
          <a:prstGeom prst="rect">
            <a:avLst/>
          </a:prstGeom>
          <a:noFill/>
          <a:ln w="0">
            <a:noFill/>
            <a:prstDash val="solid"/>
          </a:ln>
        </p:spPr>
        <p:txBody>
          <a:bodyPr/>
          <a:lstStyle/>
          <a:p>
            <a:pPr algn="l">
              <a:defRPr sz="1575" b="0">
                <a:solidFill>
                  <a:srgbClr val="FFFFFF"/>
                </a:solidFill>
              </a:defRPr>
            </a:pPr>
            <a:r>
              <a:rPr lang="en-US" sz="1575" b="0" dirty="0">
                <a:solidFill>
                  <a:srgbClr val="FFFFFF"/>
                </a:solidFill>
              </a:rPr>
              <a:t>All equity </a:t>
            </a:r>
            <a:r>
              <a:rPr lang="en-US" sz="1575" b="0">
                <a:solidFill>
                  <a:srgbClr val="FFFFFF"/>
                </a:solidFill>
              </a:rPr>
              <a:t>held by members of the three participating cooperatives will transfer to and remain intact with the merged cooperative.</a:t>
            </a:r>
            <a:r>
              <a:rPr lang="en-US" sz="1575" b="0" dirty="0">
                <a:solidFill>
                  <a:srgbClr val="FFFFFF"/>
                </a:solidFill>
              </a:rPr>
              <a:t> </a:t>
            </a:r>
            <a:r>
              <a:rPr lang="en-US" sz="1575" b="0">
                <a:solidFill>
                  <a:srgbClr val="FFFFFF"/>
                </a:solidFill>
              </a:rPr>
              <a:t>Protecting </a:t>
            </a:r>
            <a:r>
              <a:rPr lang="en-US" sz="1575" b="0" dirty="0">
                <a:solidFill>
                  <a:srgbClr val="FFFFFF"/>
                </a:solidFill>
              </a:rPr>
              <a:t>member equity</a:t>
            </a:r>
            <a:r>
              <a:rPr lang="en-US" sz="1575" b="0">
                <a:solidFill>
                  <a:srgbClr val="FFFFFF"/>
                </a:solidFill>
              </a:rPr>
              <a:t>—and sustaining</a:t>
            </a:r>
            <a:r>
              <a:rPr lang="en-US" sz="1575" b="0" dirty="0">
                <a:solidFill>
                  <a:srgbClr val="FFFFFF"/>
                </a:solidFill>
              </a:rPr>
              <a:t> the </a:t>
            </a:r>
            <a:r>
              <a:rPr lang="en-US" sz="1575" b="0">
                <a:solidFill>
                  <a:srgbClr val="FFFFFF"/>
                </a:solidFill>
              </a:rPr>
              <a:t>ability to revolve it over time—remains a </a:t>
            </a:r>
            <a:r>
              <a:rPr lang="en-US" sz="1575" b="0" dirty="0">
                <a:solidFill>
                  <a:srgbClr val="FFFFFF"/>
                </a:solidFill>
              </a:rPr>
              <a:t>top priority </a:t>
            </a:r>
            <a:r>
              <a:rPr lang="en-US" sz="1575" b="0">
                <a:solidFill>
                  <a:srgbClr val="FFFFFF"/>
                </a:solidFill>
              </a:rPr>
              <a:t>throughout </a:t>
            </a:r>
            <a:r>
              <a:rPr lang="en-US" sz="1575" b="0" dirty="0">
                <a:solidFill>
                  <a:srgbClr val="FFFFFF"/>
                </a:solidFill>
              </a:rPr>
              <a:t>the merger </a:t>
            </a:r>
            <a:r>
              <a:rPr lang="en-US" sz="1575" b="0">
                <a:solidFill>
                  <a:srgbClr val="FFFFFF"/>
                </a:solidFill>
              </a:rPr>
              <a:t>process</a:t>
            </a:r>
            <a:r>
              <a:rPr lang="en-US" sz="1575" b="0" dirty="0">
                <a:solidFill>
                  <a:srgbClr val="FFFFFF"/>
                </a:solidFill>
              </a:rPr>
              <a:t>.</a:t>
            </a:r>
            <a:endParaRPr sz="1575" b="0" dirty="0">
              <a:solidFill>
                <a:srgbClr val="FFFFFF"/>
              </a:solidFill>
            </a:endParaRPr>
          </a:p>
        </p:txBody>
      </p:sp>
    </p:spTree>
    <p:extLst>
      <p:ext uri="{BB962C8B-B14F-4D97-AF65-F5344CB8AC3E}">
        <p14:creationId xmlns:p14="http://schemas.microsoft.com/office/powerpoint/2010/main" val="18034116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73E2C"/>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A895D07-D2D5-4011-BE37-E08218BD18E0}"/>
              </a:ext>
            </a:extLst>
          </p:cNvPr>
          <p:cNvSpPr>
            <a:spLocks noGrp="1"/>
          </p:cNvSpPr>
          <p:nvPr/>
        </p:nvSpPr>
        <p:spPr>
          <a:xfrm>
            <a:off x="685800" y="400050"/>
            <a:ext cx="4953000" cy="190500"/>
          </a:xfrm>
          <a:prstGeom prst="rect">
            <a:avLst/>
          </a:prstGeom>
          <a:noFill/>
          <a:ln w="0">
            <a:noFill/>
            <a:prstDash val="solid"/>
          </a:ln>
        </p:spPr>
        <p:txBody>
          <a:bodyPr/>
          <a:lstStyle/>
          <a:p>
            <a:pPr algn="l">
              <a:defRPr sz="975" b="1">
                <a:solidFill>
                  <a:srgbClr val="DCE8DE"/>
                </a:solidFill>
              </a:defRPr>
            </a:pPr>
            <a:r>
              <a:rPr sz="975" b="1">
                <a:solidFill>
                  <a:srgbClr val="DCE8DE"/>
                </a:solidFill>
              </a:rPr>
              <a:t>THE NEXT GENERATION</a:t>
            </a:r>
          </a:p>
        </p:txBody>
      </p:sp>
      <p:sp>
        <p:nvSpPr>
          <p:cNvPr id="2" name="Rectangle 1">
            <a:extLst>
              <a:ext uri="{FF2B5EF4-FFF2-40B4-BE49-F238E27FC236}">
                <a16:creationId xmlns:a16="http://schemas.microsoft.com/office/drawing/2014/main" id="{6EF6FBDE-1216-4B1C-A9DF-B94E0FBCD895}"/>
              </a:ext>
            </a:extLst>
          </p:cNvPr>
          <p:cNvSpPr>
            <a:spLocks noGrp="1"/>
          </p:cNvSpPr>
          <p:nvPr/>
        </p:nvSpPr>
        <p:spPr>
          <a:xfrm>
            <a:off x="685800" y="685800"/>
            <a:ext cx="10820400" cy="495300"/>
          </a:xfrm>
          <a:prstGeom prst="rect">
            <a:avLst/>
          </a:prstGeom>
          <a:noFill/>
          <a:ln w="0">
            <a:noFill/>
            <a:prstDash val="solid"/>
          </a:ln>
        </p:spPr>
        <p:txBody>
          <a:bodyPr/>
          <a:lstStyle/>
          <a:p>
            <a:pPr algn="l">
              <a:defRPr sz="2850" b="1">
                <a:solidFill>
                  <a:srgbClr val="FFFFFF"/>
                </a:solidFill>
              </a:defRPr>
            </a:pPr>
            <a:r>
              <a:rPr sz="2850" b="1">
                <a:solidFill>
                  <a:srgbClr val="FFFFFF"/>
                </a:solidFill>
              </a:rPr>
              <a:t>Our duty is to strengthen what we inherited.</a:t>
            </a:r>
          </a:p>
        </p:txBody>
      </p:sp>
      <p:sp>
        <p:nvSpPr>
          <p:cNvPr id="3" name="Rectangle 2">
            <a:extLst>
              <a:ext uri="{FF2B5EF4-FFF2-40B4-BE49-F238E27FC236}">
                <a16:creationId xmlns:a16="http://schemas.microsoft.com/office/drawing/2014/main" id="{6263D50B-2E1D-4D51-9BF4-84E84BB4EE35}"/>
              </a:ext>
            </a:extLst>
          </p:cNvPr>
          <p:cNvSpPr>
            <a:spLocks noGrp="1"/>
          </p:cNvSpPr>
          <p:nvPr/>
        </p:nvSpPr>
        <p:spPr>
          <a:xfrm>
            <a:off x="685800" y="1371600"/>
            <a:ext cx="800100" cy="47625"/>
          </a:xfrm>
          <a:prstGeom prst="rect">
            <a:avLst/>
          </a:prstGeom>
          <a:solidFill>
            <a:srgbClr val="C69A43"/>
          </a:solidFill>
          <a:ln w="0">
            <a:noFill/>
            <a:prstDash val="solid"/>
          </a:ln>
        </p:spPr>
        <p:txBody>
          <a:bodyPr/>
          <a:lstStyle/>
          <a:p>
            <a:endParaRPr lang="en-US"/>
          </a:p>
        </p:txBody>
      </p:sp>
      <p:sp>
        <p:nvSpPr>
          <p:cNvPr id="4" name="Rectangle 3">
            <a:extLst>
              <a:ext uri="{FF2B5EF4-FFF2-40B4-BE49-F238E27FC236}">
                <a16:creationId xmlns:a16="http://schemas.microsoft.com/office/drawing/2014/main" id="{A9281903-6A96-4923-9289-D7A1816B4F39}"/>
              </a:ext>
            </a:extLst>
          </p:cNvPr>
          <p:cNvSpPr>
            <a:spLocks noGrp="1"/>
          </p:cNvSpPr>
          <p:nvPr/>
        </p:nvSpPr>
        <p:spPr>
          <a:xfrm>
            <a:off x="685800" y="6457950"/>
            <a:ext cx="4476750" cy="171450"/>
          </a:xfrm>
          <a:prstGeom prst="rect">
            <a:avLst/>
          </a:prstGeom>
          <a:noFill/>
          <a:ln w="0">
            <a:noFill/>
            <a:prstDash val="solid"/>
          </a:ln>
        </p:spPr>
        <p:txBody>
          <a:bodyPr/>
          <a:lstStyle/>
          <a:p>
            <a:pPr algn="l">
              <a:defRPr sz="900" b="1">
                <a:solidFill>
                  <a:srgbClr val="D9E2DB"/>
                </a:solidFill>
              </a:defRPr>
            </a:pPr>
            <a:r>
              <a:rPr sz="900" b="1">
                <a:solidFill>
                  <a:srgbClr val="D9E2DB"/>
                </a:solidFill>
              </a:rPr>
              <a:t>OBION • WEAKLEY • HENRY</a:t>
            </a:r>
          </a:p>
        </p:txBody>
      </p:sp>
      <p:sp>
        <p:nvSpPr>
          <p:cNvPr id="6" name="Rectangle 5">
            <a:extLst>
              <a:ext uri="{FF2B5EF4-FFF2-40B4-BE49-F238E27FC236}">
                <a16:creationId xmlns:a16="http://schemas.microsoft.com/office/drawing/2014/main" id="{3BB8ECCF-CCAE-4D77-9B2C-7CF5739B95E7}"/>
              </a:ext>
            </a:extLst>
          </p:cNvPr>
          <p:cNvSpPr>
            <a:spLocks noGrp="1"/>
          </p:cNvSpPr>
          <p:nvPr/>
        </p:nvSpPr>
        <p:spPr>
          <a:xfrm>
            <a:off x="1352550" y="2000250"/>
            <a:ext cx="9486900" cy="495300"/>
          </a:xfrm>
          <a:prstGeom prst="rect">
            <a:avLst/>
          </a:prstGeom>
          <a:noFill/>
          <a:ln w="0">
            <a:noFill/>
            <a:prstDash val="solid"/>
          </a:ln>
        </p:spPr>
        <p:txBody>
          <a:bodyPr/>
          <a:lstStyle/>
          <a:p>
            <a:pPr algn="ctr">
              <a:defRPr sz="2100" b="0">
                <a:solidFill>
                  <a:srgbClr val="E5ECE7"/>
                </a:solidFill>
              </a:defRPr>
            </a:pPr>
            <a:r>
              <a:rPr sz="2100" b="0">
                <a:solidFill>
                  <a:srgbClr val="E5ECE7"/>
                </a:solidFill>
              </a:rPr>
              <a:t>The question is not whether the cooperative of the past was successful.</a:t>
            </a:r>
          </a:p>
        </p:txBody>
      </p:sp>
      <p:sp>
        <p:nvSpPr>
          <p:cNvPr id="7" name="Rectangle 6">
            <a:extLst>
              <a:ext uri="{FF2B5EF4-FFF2-40B4-BE49-F238E27FC236}">
                <a16:creationId xmlns:a16="http://schemas.microsoft.com/office/drawing/2014/main" id="{31EE5490-8B3C-420D-8649-0AE9A569047D}"/>
              </a:ext>
            </a:extLst>
          </p:cNvPr>
          <p:cNvSpPr>
            <a:spLocks noGrp="1"/>
          </p:cNvSpPr>
          <p:nvPr/>
        </p:nvSpPr>
        <p:spPr>
          <a:xfrm>
            <a:off x="3810000" y="2733675"/>
            <a:ext cx="4572000" cy="495300"/>
          </a:xfrm>
          <a:prstGeom prst="rect">
            <a:avLst/>
          </a:prstGeom>
          <a:noFill/>
          <a:ln w="0">
            <a:noFill/>
            <a:prstDash val="solid"/>
          </a:ln>
        </p:spPr>
        <p:txBody>
          <a:bodyPr/>
          <a:lstStyle/>
          <a:p>
            <a:pPr algn="ctr">
              <a:defRPr sz="2700" b="1">
                <a:solidFill>
                  <a:srgbClr val="C69A43"/>
                </a:solidFill>
              </a:defRPr>
            </a:pPr>
            <a:r>
              <a:rPr sz="2700" b="1">
                <a:solidFill>
                  <a:srgbClr val="C69A43"/>
                </a:solidFill>
              </a:rPr>
              <a:t>It was.</a:t>
            </a:r>
          </a:p>
        </p:txBody>
      </p:sp>
      <p:sp>
        <p:nvSpPr>
          <p:cNvPr id="8" name="Rectangle 7">
            <a:extLst>
              <a:ext uri="{FF2B5EF4-FFF2-40B4-BE49-F238E27FC236}">
                <a16:creationId xmlns:a16="http://schemas.microsoft.com/office/drawing/2014/main" id="{C63B3995-E1F8-4F17-99DF-86ACC40B3947}"/>
              </a:ext>
            </a:extLst>
          </p:cNvPr>
          <p:cNvSpPr>
            <a:spLocks noGrp="1"/>
          </p:cNvSpPr>
          <p:nvPr/>
        </p:nvSpPr>
        <p:spPr>
          <a:xfrm>
            <a:off x="1352550" y="3524250"/>
            <a:ext cx="9486900" cy="857250"/>
          </a:xfrm>
          <a:prstGeom prst="rect">
            <a:avLst/>
          </a:prstGeom>
          <a:noFill/>
          <a:ln w="0">
            <a:noFill/>
            <a:prstDash val="solid"/>
          </a:ln>
        </p:spPr>
        <p:txBody>
          <a:bodyPr/>
          <a:lstStyle/>
          <a:p>
            <a:pPr algn="ctr">
              <a:defRPr sz="2325" b="1">
                <a:solidFill>
                  <a:srgbClr val="FFFFFF"/>
                </a:solidFill>
              </a:defRPr>
            </a:pPr>
            <a:r>
              <a:rPr sz="2325" b="1">
                <a:solidFill>
                  <a:srgbClr val="FFFFFF"/>
                </a:solidFill>
              </a:rPr>
              <a:t>The question is what structure gives the next generation the best chance to succeed.</a:t>
            </a:r>
          </a:p>
        </p:txBody>
      </p:sp>
      <p:sp>
        <p:nvSpPr>
          <p:cNvPr id="9" name="Rectangle 8">
            <a:extLst>
              <a:ext uri="{FF2B5EF4-FFF2-40B4-BE49-F238E27FC236}">
                <a16:creationId xmlns:a16="http://schemas.microsoft.com/office/drawing/2014/main" id="{3E138F96-0DCB-4245-B61D-5A5E5BB5DBF7}"/>
              </a:ext>
            </a:extLst>
          </p:cNvPr>
          <p:cNvSpPr>
            <a:spLocks noGrp="1"/>
          </p:cNvSpPr>
          <p:nvPr/>
        </p:nvSpPr>
        <p:spPr>
          <a:xfrm>
            <a:off x="4572000" y="4810125"/>
            <a:ext cx="3048000" cy="47625"/>
          </a:xfrm>
          <a:prstGeom prst="rect">
            <a:avLst/>
          </a:prstGeom>
          <a:solidFill>
            <a:srgbClr val="C69A43"/>
          </a:solidFill>
          <a:ln w="0">
            <a:noFill/>
            <a:prstDash val="solid"/>
          </a:ln>
        </p:spPr>
        <p:txBody>
          <a:bodyPr/>
          <a:lstStyle/>
          <a:p>
            <a:endParaRPr lang="en-US"/>
          </a:p>
        </p:txBody>
      </p:sp>
    </p:spTree>
    <p:extLst>
      <p:ext uri="{BB962C8B-B14F-4D97-AF65-F5344CB8AC3E}">
        <p14:creationId xmlns:p14="http://schemas.microsoft.com/office/powerpoint/2010/main" val="677049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5F1E8"/>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26C7171-FD68-47B4-9D27-CD75D84EBC74}"/>
              </a:ext>
            </a:extLst>
          </p:cNvPr>
          <p:cNvSpPr>
            <a:spLocks noGrp="1"/>
          </p:cNvSpPr>
          <p:nvPr/>
        </p:nvSpPr>
        <p:spPr>
          <a:xfrm>
            <a:off x="0" y="0"/>
            <a:ext cx="12192000" cy="209550"/>
          </a:xfrm>
          <a:prstGeom prst="rect">
            <a:avLst/>
          </a:prstGeom>
          <a:solidFill>
            <a:srgbClr val="C69A43"/>
          </a:solidFill>
          <a:ln w="0">
            <a:noFill/>
            <a:prstDash val="solid"/>
          </a:ln>
        </p:spPr>
        <p:txBody>
          <a:bodyPr/>
          <a:lstStyle/>
          <a:p>
            <a:endParaRPr lang="en-US"/>
          </a:p>
        </p:txBody>
      </p:sp>
      <p:sp>
        <p:nvSpPr>
          <p:cNvPr id="2" name="Rectangle 1">
            <a:extLst>
              <a:ext uri="{FF2B5EF4-FFF2-40B4-BE49-F238E27FC236}">
                <a16:creationId xmlns:a16="http://schemas.microsoft.com/office/drawing/2014/main" id="{0C3017E8-8A2E-4B41-A2AC-29D04FBBE8B5}"/>
              </a:ext>
            </a:extLst>
          </p:cNvPr>
          <p:cNvSpPr>
            <a:spLocks noGrp="1"/>
          </p:cNvSpPr>
          <p:nvPr/>
        </p:nvSpPr>
        <p:spPr>
          <a:xfrm>
            <a:off x="1143000" y="1476375"/>
            <a:ext cx="9906000" cy="685800"/>
          </a:xfrm>
          <a:prstGeom prst="rect">
            <a:avLst/>
          </a:prstGeom>
          <a:noFill/>
          <a:ln w="0">
            <a:noFill/>
            <a:prstDash val="solid"/>
          </a:ln>
        </p:spPr>
        <p:txBody>
          <a:bodyPr/>
          <a:lstStyle/>
          <a:p>
            <a:pPr algn="ctr">
              <a:defRPr sz="4050" b="1">
                <a:solidFill>
                  <a:srgbClr val="173E2C"/>
                </a:solidFill>
              </a:defRPr>
            </a:pPr>
            <a:r>
              <a:rPr sz="4050" b="1">
                <a:solidFill>
                  <a:srgbClr val="173E2C"/>
                </a:solidFill>
              </a:rPr>
              <a:t>STRONGER TOGETHER.</a:t>
            </a:r>
          </a:p>
        </p:txBody>
      </p:sp>
      <p:sp>
        <p:nvSpPr>
          <p:cNvPr id="3" name="Rectangle 2">
            <a:extLst>
              <a:ext uri="{FF2B5EF4-FFF2-40B4-BE49-F238E27FC236}">
                <a16:creationId xmlns:a16="http://schemas.microsoft.com/office/drawing/2014/main" id="{B3589931-AC65-43DA-A31C-2348EC16F477}"/>
              </a:ext>
            </a:extLst>
          </p:cNvPr>
          <p:cNvSpPr>
            <a:spLocks noGrp="1"/>
          </p:cNvSpPr>
          <p:nvPr/>
        </p:nvSpPr>
        <p:spPr>
          <a:xfrm>
            <a:off x="1143000" y="2476500"/>
            <a:ext cx="9906000" cy="685800"/>
          </a:xfrm>
          <a:prstGeom prst="rect">
            <a:avLst/>
          </a:prstGeom>
          <a:noFill/>
          <a:ln w="0">
            <a:noFill/>
            <a:prstDash val="solid"/>
          </a:ln>
        </p:spPr>
        <p:txBody>
          <a:bodyPr/>
          <a:lstStyle/>
          <a:p>
            <a:pPr algn="ctr">
              <a:defRPr sz="4050" b="1">
                <a:solidFill>
                  <a:srgbClr val="183247"/>
                </a:solidFill>
              </a:defRPr>
            </a:pPr>
            <a:r>
              <a:rPr sz="4050" b="1">
                <a:solidFill>
                  <a:srgbClr val="183247"/>
                </a:solidFill>
              </a:rPr>
              <a:t>LOCAL BY DESIGN.</a:t>
            </a:r>
          </a:p>
        </p:txBody>
      </p:sp>
      <p:sp>
        <p:nvSpPr>
          <p:cNvPr id="4" name="Rectangle 3">
            <a:extLst>
              <a:ext uri="{FF2B5EF4-FFF2-40B4-BE49-F238E27FC236}">
                <a16:creationId xmlns:a16="http://schemas.microsoft.com/office/drawing/2014/main" id="{C0D3B1C1-5163-4F16-82C8-EF1B2A397EEF}"/>
              </a:ext>
            </a:extLst>
          </p:cNvPr>
          <p:cNvSpPr>
            <a:spLocks noGrp="1"/>
          </p:cNvSpPr>
          <p:nvPr/>
        </p:nvSpPr>
        <p:spPr>
          <a:xfrm>
            <a:off x="1143000" y="3476625"/>
            <a:ext cx="9906000" cy="685800"/>
          </a:xfrm>
          <a:prstGeom prst="rect">
            <a:avLst/>
          </a:prstGeom>
          <a:noFill/>
          <a:ln w="0">
            <a:noFill/>
            <a:prstDash val="solid"/>
          </a:ln>
        </p:spPr>
        <p:txBody>
          <a:bodyPr/>
          <a:lstStyle/>
          <a:p>
            <a:pPr algn="ctr">
              <a:defRPr sz="4050" b="1">
                <a:solidFill>
                  <a:srgbClr val="C69A43"/>
                </a:solidFill>
              </a:defRPr>
            </a:pPr>
            <a:r>
              <a:rPr sz="4050" b="1">
                <a:solidFill>
                  <a:srgbClr val="C69A43"/>
                </a:solidFill>
              </a:rPr>
              <a:t>MEMBER-OWNED ALWAYS.</a:t>
            </a:r>
          </a:p>
        </p:txBody>
      </p:sp>
      <p:sp>
        <p:nvSpPr>
          <p:cNvPr id="5" name="Rectangle 4">
            <a:extLst>
              <a:ext uri="{FF2B5EF4-FFF2-40B4-BE49-F238E27FC236}">
                <a16:creationId xmlns:a16="http://schemas.microsoft.com/office/drawing/2014/main" id="{B33547E9-CA93-4160-9124-D42FCCE05D8E}"/>
              </a:ext>
            </a:extLst>
          </p:cNvPr>
          <p:cNvSpPr>
            <a:spLocks noGrp="1"/>
          </p:cNvSpPr>
          <p:nvPr/>
        </p:nvSpPr>
        <p:spPr>
          <a:xfrm>
            <a:off x="4476750" y="4619625"/>
            <a:ext cx="3238500" cy="47625"/>
          </a:xfrm>
          <a:prstGeom prst="rect">
            <a:avLst/>
          </a:prstGeom>
          <a:solidFill>
            <a:srgbClr val="173E2C"/>
          </a:solidFill>
          <a:ln w="0">
            <a:noFill/>
            <a:prstDash val="solid"/>
          </a:ln>
        </p:spPr>
        <p:txBody>
          <a:bodyPr/>
          <a:lstStyle/>
          <a:p>
            <a:endParaRPr lang="en-US"/>
          </a:p>
        </p:txBody>
      </p:sp>
      <p:sp>
        <p:nvSpPr>
          <p:cNvPr id="6" name="Rectangle 5">
            <a:extLst>
              <a:ext uri="{FF2B5EF4-FFF2-40B4-BE49-F238E27FC236}">
                <a16:creationId xmlns:a16="http://schemas.microsoft.com/office/drawing/2014/main" id="{B6CF5FAC-59CA-4FB8-963F-4246CAC23292}"/>
              </a:ext>
            </a:extLst>
          </p:cNvPr>
          <p:cNvSpPr>
            <a:spLocks noGrp="1"/>
          </p:cNvSpPr>
          <p:nvPr/>
        </p:nvSpPr>
        <p:spPr>
          <a:xfrm>
            <a:off x="1714500" y="5048250"/>
            <a:ext cx="8763000" cy="495300"/>
          </a:xfrm>
          <a:prstGeom prst="rect">
            <a:avLst/>
          </a:prstGeom>
          <a:noFill/>
          <a:ln w="0">
            <a:noFill/>
            <a:prstDash val="solid"/>
          </a:ln>
        </p:spPr>
        <p:txBody>
          <a:bodyPr/>
          <a:lstStyle/>
          <a:p>
            <a:pPr algn="ctr">
              <a:defRPr sz="1800" b="0">
                <a:solidFill>
                  <a:srgbClr val="1E2722"/>
                </a:solidFill>
              </a:defRPr>
            </a:pPr>
            <a:r>
              <a:rPr sz="1800" b="0">
                <a:solidFill>
                  <a:srgbClr val="1E2722"/>
                </a:solidFill>
              </a:rPr>
              <a:t>Building a cooperative future worthy of West Tennessee agriculture.</a:t>
            </a:r>
          </a:p>
        </p:txBody>
      </p:sp>
      <p:sp>
        <p:nvSpPr>
          <p:cNvPr id="7" name="Rectangle 6">
            <a:extLst>
              <a:ext uri="{FF2B5EF4-FFF2-40B4-BE49-F238E27FC236}">
                <a16:creationId xmlns:a16="http://schemas.microsoft.com/office/drawing/2014/main" id="{EBE09C5B-0E46-4E40-B839-4D8928EBDF7A}"/>
              </a:ext>
            </a:extLst>
          </p:cNvPr>
          <p:cNvSpPr>
            <a:spLocks noGrp="1"/>
          </p:cNvSpPr>
          <p:nvPr/>
        </p:nvSpPr>
        <p:spPr>
          <a:xfrm>
            <a:off x="3333750" y="6115050"/>
            <a:ext cx="5524500" cy="209550"/>
          </a:xfrm>
          <a:prstGeom prst="rect">
            <a:avLst/>
          </a:prstGeom>
          <a:noFill/>
          <a:ln w="0">
            <a:noFill/>
            <a:prstDash val="solid"/>
          </a:ln>
        </p:spPr>
        <p:txBody>
          <a:bodyPr/>
          <a:lstStyle/>
          <a:p>
            <a:pPr algn="ctr">
              <a:defRPr sz="1125" b="1">
                <a:solidFill>
                  <a:srgbClr val="6F8E78"/>
                </a:solidFill>
              </a:defRPr>
            </a:pPr>
            <a:r>
              <a:rPr sz="1125" b="1">
                <a:solidFill>
                  <a:srgbClr val="6F8E78"/>
                </a:solidFill>
              </a:rPr>
              <a:t>OBION • WEAKLEY • HENRY</a:t>
            </a:r>
          </a:p>
        </p:txBody>
      </p:sp>
    </p:spTree>
    <p:extLst>
      <p:ext uri="{BB962C8B-B14F-4D97-AF65-F5344CB8AC3E}">
        <p14:creationId xmlns:p14="http://schemas.microsoft.com/office/powerpoint/2010/main" val="1698084184"/>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TotalTime>
  <Words>1703</Words>
  <Application>Microsoft Office PowerPoint</Application>
  <DocSecurity>0</DocSecurity>
  <PresentationFormat>Widescreen</PresentationFormat>
  <Paragraphs>259</Paragraphs>
  <Slides>24</Slides>
  <Notes>23</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John Rimmer</cp:lastModifiedBy>
  <cp:revision>1</cp:revision>
  <dcterms:created xsi:type="dcterms:W3CDTF">2026-07-31T20:34:54Z</dcterms:created>
  <dcterms:modified xsi:type="dcterms:W3CDTF">2026-10-21T18:26:29Z</dcterms:modified>
</cp:coreProperties>
</file>